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0" r:id="rId4"/>
  </p:sldMasterIdLst>
  <p:notesMasterIdLst>
    <p:notesMasterId r:id="rId53"/>
  </p:notesMasterIdLst>
  <p:sldIdLst>
    <p:sldId id="256" r:id="rId5"/>
    <p:sldId id="267" r:id="rId6"/>
    <p:sldId id="257" r:id="rId7"/>
    <p:sldId id="258" r:id="rId8"/>
    <p:sldId id="259" r:id="rId9"/>
    <p:sldId id="260" r:id="rId10"/>
    <p:sldId id="261" r:id="rId11"/>
    <p:sldId id="262" r:id="rId12"/>
    <p:sldId id="268" r:id="rId13"/>
    <p:sldId id="271" r:id="rId14"/>
    <p:sldId id="272" r:id="rId15"/>
    <p:sldId id="273" r:id="rId16"/>
    <p:sldId id="274" r:id="rId17"/>
    <p:sldId id="275" r:id="rId18"/>
    <p:sldId id="276" r:id="rId19"/>
    <p:sldId id="277" r:id="rId20"/>
    <p:sldId id="278" r:id="rId21"/>
    <p:sldId id="279" r:id="rId22"/>
    <p:sldId id="280" r:id="rId23"/>
    <p:sldId id="281" r:id="rId24"/>
    <p:sldId id="292" r:id="rId25"/>
    <p:sldId id="302" r:id="rId26"/>
    <p:sldId id="303" r:id="rId27"/>
    <p:sldId id="298" r:id="rId28"/>
    <p:sldId id="263" r:id="rId29"/>
    <p:sldId id="266" r:id="rId30"/>
    <p:sldId id="264" r:id="rId31"/>
    <p:sldId id="293" r:id="rId32"/>
    <p:sldId id="265" r:id="rId33"/>
    <p:sldId id="294" r:id="rId34"/>
    <p:sldId id="295" r:id="rId35"/>
    <p:sldId id="307" r:id="rId36"/>
    <p:sldId id="306" r:id="rId37"/>
    <p:sldId id="297" r:id="rId38"/>
    <p:sldId id="299" r:id="rId39"/>
    <p:sldId id="300" r:id="rId40"/>
    <p:sldId id="304" r:id="rId41"/>
    <p:sldId id="305" r:id="rId42"/>
    <p:sldId id="301" r:id="rId43"/>
    <p:sldId id="311" r:id="rId44"/>
    <p:sldId id="308" r:id="rId45"/>
    <p:sldId id="309" r:id="rId46"/>
    <p:sldId id="310" r:id="rId47"/>
    <p:sldId id="312" r:id="rId48"/>
    <p:sldId id="313" r:id="rId49"/>
    <p:sldId id="314" r:id="rId50"/>
    <p:sldId id="315" r:id="rId51"/>
    <p:sldId id="316" r:id="rId52"/>
  </p:sldIdLst>
  <p:sldSz cx="12192000" cy="6858000"/>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02B8"/>
    <a:srgbClr val="68F7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754" autoAdjust="0"/>
    <p:restoredTop sz="94660"/>
  </p:normalViewPr>
  <p:slideViewPr>
    <p:cSldViewPr snapToGrid="0">
      <p:cViewPr varScale="1">
        <p:scale>
          <a:sx n="90" d="100"/>
          <a:sy n="90" d="100"/>
        </p:scale>
        <p:origin x="76" y="6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7050" cy="4699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4008438" y="0"/>
            <a:ext cx="3067050" cy="469900"/>
          </a:xfrm>
          <a:prstGeom prst="rect">
            <a:avLst/>
          </a:prstGeom>
        </p:spPr>
        <p:txBody>
          <a:bodyPr vert="horz" lIns="91440" tIns="45720" rIns="91440" bIns="45720" rtlCol="0"/>
          <a:lstStyle>
            <a:lvl1pPr algn="r">
              <a:defRPr sz="1200"/>
            </a:lvl1pPr>
          </a:lstStyle>
          <a:p>
            <a:fld id="{E48D5515-EA3E-4B40-9EBB-97BB2A323701}" type="datetimeFigureOut">
              <a:rPr lang="en-US" smtClean="0"/>
              <a:t>9/5/2020</a:t>
            </a:fld>
            <a:endParaRPr lang="en-US" dirty="0"/>
          </a:p>
        </p:txBody>
      </p:sp>
      <p:sp>
        <p:nvSpPr>
          <p:cNvPr id="4" name="Slide Image Placeholder 3"/>
          <p:cNvSpPr>
            <a:spLocks noGrp="1" noRot="1" noChangeAspect="1"/>
          </p:cNvSpPr>
          <p:nvPr>
            <p:ph type="sldImg" idx="2"/>
          </p:nvPr>
        </p:nvSpPr>
        <p:spPr>
          <a:xfrm>
            <a:off x="728663" y="1169988"/>
            <a:ext cx="5619750" cy="3160712"/>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8025" y="4505325"/>
            <a:ext cx="5661025" cy="3687763"/>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3175"/>
            <a:ext cx="3067050" cy="4699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08438" y="8893175"/>
            <a:ext cx="3067050" cy="469900"/>
          </a:xfrm>
          <a:prstGeom prst="rect">
            <a:avLst/>
          </a:prstGeom>
        </p:spPr>
        <p:txBody>
          <a:bodyPr vert="horz" lIns="91440" tIns="45720" rIns="91440" bIns="45720" rtlCol="0" anchor="b"/>
          <a:lstStyle>
            <a:lvl1pPr algn="r">
              <a:defRPr sz="1200"/>
            </a:lvl1pPr>
          </a:lstStyle>
          <a:p>
            <a:fld id="{14802EA2-62DE-48A4-AED2-564F6DA1A421}" type="slidenum">
              <a:rPr lang="en-US" smtClean="0"/>
              <a:t>‹#›</a:t>
            </a:fld>
            <a:endParaRPr lang="en-US" dirty="0"/>
          </a:p>
        </p:txBody>
      </p:sp>
    </p:spTree>
    <p:extLst>
      <p:ext uri="{BB962C8B-B14F-4D97-AF65-F5344CB8AC3E}">
        <p14:creationId xmlns:p14="http://schemas.microsoft.com/office/powerpoint/2010/main" val="8359224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5B440BD9-AB32-4599-ABBC-3F13FEEA662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a:extLst>
              <a:ext uri="{FF2B5EF4-FFF2-40B4-BE49-F238E27FC236}">
                <a16:creationId xmlns:a16="http://schemas.microsoft.com/office/drawing/2014/main" id="{6A4F964D-0B30-4810-BD80-A4944AF962F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latin typeface="Amienne" pitchFamily="82" charset="0"/>
              </a:rPr>
              <a:t>	A Zentangle is an abstract drawing created by using repetitive patterns.  It is usually structured within a certain shape.  Drawing a Zentangle is entertaining, relaxing, and a great way to express yourself creatively. </a:t>
            </a:r>
          </a:p>
          <a:p>
            <a:pPr eaLnBrk="1" hangingPunct="1">
              <a:spcBef>
                <a:spcPct val="0"/>
              </a:spcBef>
            </a:pPr>
            <a:endParaRPr lang="en-US" altLang="en-US" dirty="0"/>
          </a:p>
        </p:txBody>
      </p:sp>
      <p:sp>
        <p:nvSpPr>
          <p:cNvPr id="5124" name="Slide Number Placeholder 3">
            <a:extLst>
              <a:ext uri="{FF2B5EF4-FFF2-40B4-BE49-F238E27FC236}">
                <a16:creationId xmlns:a16="http://schemas.microsoft.com/office/drawing/2014/main" id="{FFF14E4B-50FD-457D-B723-2B6DEA6AA9F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2D6EA7E-E8D1-4F14-BDD4-5524744BC167}" type="slidenum">
              <a:rPr lang="en-US" altLang="en-US">
                <a:latin typeface="Calibri" panose="020F0502020204030204" pitchFamily="34" charset="0"/>
              </a:rPr>
              <a:pPr/>
              <a:t>25</a:t>
            </a:fld>
            <a:endParaRPr lang="en-US" altLang="en-US" dirty="0">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FD12E1F4-54DD-4258-9F48-78AC751DB08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1609DFC7-A5D3-44E4-891F-6C9A658C336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7172" name="Slide Number Placeholder 3">
            <a:extLst>
              <a:ext uri="{FF2B5EF4-FFF2-40B4-BE49-F238E27FC236}">
                <a16:creationId xmlns:a16="http://schemas.microsoft.com/office/drawing/2014/main" id="{3AB089BC-9E22-4B59-8AA1-D4E310BC20A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C10B337-B75E-41B9-ADED-8AF07B35DD9F}" type="slidenum">
              <a:rPr lang="en-US" altLang="en-US">
                <a:latin typeface="Calibri" panose="020F0502020204030204" pitchFamily="34" charset="0"/>
              </a:rPr>
              <a:pPr/>
              <a:t>26</a:t>
            </a:fld>
            <a:endParaRPr lang="en-US" altLang="en-US" dirty="0">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85C5948D-1089-4340-85C7-16404EB8B93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a:extLst>
              <a:ext uri="{FF2B5EF4-FFF2-40B4-BE49-F238E27FC236}">
                <a16:creationId xmlns:a16="http://schemas.microsoft.com/office/drawing/2014/main" id="{BEDF525A-50D7-4320-8FFC-0612E50ED3C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latin typeface="Amienne" pitchFamily="82" charset="0"/>
              </a:rPr>
              <a:t>	A string is generally a random line drawn in pencil which creates an area within which you draw your tangles.</a:t>
            </a:r>
          </a:p>
          <a:p>
            <a:pPr eaLnBrk="1" hangingPunct="1">
              <a:spcBef>
                <a:spcPct val="0"/>
              </a:spcBef>
            </a:pPr>
            <a:endParaRPr lang="en-US" altLang="en-US" dirty="0"/>
          </a:p>
        </p:txBody>
      </p:sp>
      <p:sp>
        <p:nvSpPr>
          <p:cNvPr id="9220" name="Slide Number Placeholder 3">
            <a:extLst>
              <a:ext uri="{FF2B5EF4-FFF2-40B4-BE49-F238E27FC236}">
                <a16:creationId xmlns:a16="http://schemas.microsoft.com/office/drawing/2014/main" id="{61D77029-1086-4435-B649-A82E974DCC4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7570ADD-AFC1-4E57-8B0B-2EF656BCD33F}" type="slidenum">
              <a:rPr lang="en-US" altLang="en-US">
                <a:latin typeface="Calibri" panose="020F0502020204030204" pitchFamily="34" charset="0"/>
              </a:rPr>
              <a:pPr/>
              <a:t>27</a:t>
            </a:fld>
            <a:endParaRPr lang="en-US" altLang="en-US" dirty="0">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E62728AA-FF14-4379-815D-B746515D768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a:extLst>
              <a:ext uri="{FF2B5EF4-FFF2-40B4-BE49-F238E27FC236}">
                <a16:creationId xmlns:a16="http://schemas.microsoft.com/office/drawing/2014/main" id="{E3B72CFC-6E97-43D1-836C-CAD645C3D48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1268" name="Slide Number Placeholder 3">
            <a:extLst>
              <a:ext uri="{FF2B5EF4-FFF2-40B4-BE49-F238E27FC236}">
                <a16:creationId xmlns:a16="http://schemas.microsoft.com/office/drawing/2014/main" id="{ADCC4A4A-6DC6-4F13-A357-1573647B556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3CED013-BF4E-4D55-B1C0-5CB08583B861}" type="slidenum">
              <a:rPr lang="en-US" altLang="en-US">
                <a:latin typeface="Calibri" panose="020F0502020204030204" pitchFamily="34" charset="0"/>
              </a:rPr>
              <a:pPr/>
              <a:t>28</a:t>
            </a:fld>
            <a:endParaRPr lang="en-US" altLang="en-US" dirty="0">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B124C480-DEC6-46D6-A9C3-DA043F3FFFD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5AFDB675-8681-4D85-828A-0CE0EAAE8E2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latin typeface="Amienne" pitchFamily="82" charset="0"/>
              </a:rPr>
              <a:t>	 In its verb form “tangle” means to draw a tangle.  You tangle a tangle, and in that process create Zentangle art.   </a:t>
            </a:r>
          </a:p>
          <a:p>
            <a:pPr eaLnBrk="1" hangingPunct="1">
              <a:spcBef>
                <a:spcPct val="0"/>
              </a:spcBef>
            </a:pPr>
            <a:r>
              <a:rPr lang="en-US" altLang="en-US" dirty="0">
                <a:latin typeface="Amienne" pitchFamily="82" charset="0"/>
              </a:rPr>
              <a:t>	In its noun form this word is used as a replacement for “pattern.”</a:t>
            </a:r>
          </a:p>
          <a:p>
            <a:pPr eaLnBrk="1" hangingPunct="1">
              <a:spcBef>
                <a:spcPct val="0"/>
              </a:spcBef>
            </a:pPr>
            <a:endParaRPr lang="en-US" altLang="en-US" dirty="0"/>
          </a:p>
        </p:txBody>
      </p:sp>
      <p:sp>
        <p:nvSpPr>
          <p:cNvPr id="13316" name="Slide Number Placeholder 3">
            <a:extLst>
              <a:ext uri="{FF2B5EF4-FFF2-40B4-BE49-F238E27FC236}">
                <a16:creationId xmlns:a16="http://schemas.microsoft.com/office/drawing/2014/main" id="{BA917F83-A64A-4F6B-86BA-1FC5FEDE751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87176DD-5C9C-4228-8CDD-CC8E7FA01C91}" type="slidenum">
              <a:rPr lang="en-US" altLang="en-US">
                <a:latin typeface="Calibri" panose="020F0502020204030204" pitchFamily="34" charset="0"/>
              </a:rPr>
              <a:pPr/>
              <a:t>29</a:t>
            </a:fld>
            <a:endParaRPr lang="en-US" altLang="en-US" dirty="0">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421DB4D3-5A49-4D77-A2D8-EED27B856F3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2B139A29-6FC9-4FB7-AFD6-01BD812296F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There is an unlimited number of tangle tutorials on the internet.  These range from simple, to extremely complex. </a:t>
            </a:r>
          </a:p>
        </p:txBody>
      </p:sp>
      <p:sp>
        <p:nvSpPr>
          <p:cNvPr id="15364" name="Slide Number Placeholder 3">
            <a:extLst>
              <a:ext uri="{FF2B5EF4-FFF2-40B4-BE49-F238E27FC236}">
                <a16:creationId xmlns:a16="http://schemas.microsoft.com/office/drawing/2014/main" id="{A6519BAE-F282-40CA-9850-398C29F6BF4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7736BB0-074C-470D-A058-46F84C3F88D0}" type="slidenum">
              <a:rPr lang="en-US" altLang="en-US">
                <a:latin typeface="Calibri" panose="020F0502020204030204" pitchFamily="34" charset="0"/>
              </a:rPr>
              <a:pPr/>
              <a:t>30</a:t>
            </a:fld>
            <a:endParaRPr lang="en-US" altLang="en-US" dirty="0">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AF8E79A6-DB78-4122-B954-D7A8C59B7EC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6AB8C1B5-673F-4B08-BE61-469B42FFD39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7412" name="Slide Number Placeholder 3">
            <a:extLst>
              <a:ext uri="{FF2B5EF4-FFF2-40B4-BE49-F238E27FC236}">
                <a16:creationId xmlns:a16="http://schemas.microsoft.com/office/drawing/2014/main" id="{41F7708A-FF06-41FD-AB2D-E99CCAF304F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1822162-94AF-4218-A4CA-A8A6FD005894}" type="slidenum">
              <a:rPr lang="en-US" altLang="en-US">
                <a:latin typeface="Calibri" panose="020F0502020204030204" pitchFamily="34" charset="0"/>
              </a:rPr>
              <a:pPr/>
              <a:t>31</a:t>
            </a:fld>
            <a:endParaRPr lang="en-US" altLang="en-US" dirty="0">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BB1DB111-BB4D-4155-94C1-6A047224773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a:extLst>
              <a:ext uri="{FF2B5EF4-FFF2-40B4-BE49-F238E27FC236}">
                <a16:creationId xmlns:a16="http://schemas.microsoft.com/office/drawing/2014/main" id="{66AA2232-BDF2-41EE-9A2E-D1895ECD98C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5604" name="Slide Number Placeholder 3">
            <a:extLst>
              <a:ext uri="{FF2B5EF4-FFF2-40B4-BE49-F238E27FC236}">
                <a16:creationId xmlns:a16="http://schemas.microsoft.com/office/drawing/2014/main" id="{6F1499BE-32ED-42B5-B458-939AFB4D45F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099ED36-5C2B-4498-970D-94AF57B23A97}" type="slidenum">
              <a:rPr lang="en-US" altLang="en-US">
                <a:latin typeface="Calibri" panose="020F0502020204030204" pitchFamily="34" charset="0"/>
              </a:rPr>
              <a:pPr/>
              <a:t>34</a:t>
            </a:fld>
            <a:endParaRPr lang="en-US" altLang="en-US" dirty="0">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524000" y="1122363"/>
            <a:ext cx="9144000" cy="2387600"/>
          </a:xfrm>
        </p:spPr>
        <p:txBody>
          <a:bodyPr anchor="b"/>
          <a:lstStyle>
            <a:lvl1pPr algn="l">
              <a:defRPr sz="6000" b="1" i="0" cap="all" baseline="0"/>
            </a:lvl1pPr>
          </a:lstStyle>
          <a:p>
            <a:r>
              <a:rPr lang="en-US"/>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52400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CE66DA5-7751-4D3D-B753-58DF3B418763}"/>
              </a:ext>
            </a:extLst>
          </p:cNvPr>
          <p:cNvSpPr>
            <a:spLocks noGrp="1"/>
          </p:cNvSpPr>
          <p:nvPr>
            <p:ph type="dt" sz="half" idx="10"/>
          </p:nvPr>
        </p:nvSpPr>
        <p:spPr/>
        <p:txBody>
          <a:bodyPr/>
          <a:lstStyle/>
          <a:p>
            <a:fld id="{6A4B53A7-3209-46A6-9454-F38EAC8F11E7}" type="datetimeFigureOut">
              <a:rPr lang="en-US" smtClean="0"/>
              <a:t>9/5/2020</a:t>
            </a:fld>
            <a:endParaRPr lang="en-US" dirty="0"/>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p>
            <a:fld id="{27CE633F-9882-4A5C-83A2-1109D0C73261}" type="slidenum">
              <a:rPr lang="en-US" smtClean="0"/>
              <a:t>‹#›</a:t>
            </a:fld>
            <a:endParaRPr lang="en-US" dirty="0"/>
          </a:p>
        </p:txBody>
      </p:sp>
      <p:cxnSp>
        <p:nvCxnSpPr>
          <p:cNvPr id="11" name="Straight Connector 10">
            <a:extLst>
              <a:ext uri="{FF2B5EF4-FFF2-40B4-BE49-F238E27FC236}">
                <a16:creationId xmlns:a16="http://schemas.microsoft.com/office/drawing/2014/main" id="{D1B787A8-0D67-4B7E-9B48-86BD906AB6B5}"/>
              </a:ext>
            </a:extLst>
          </p:cNvPr>
          <p:cNvCxnSpPr>
            <a:cxnSpLocks/>
          </p:cNvCxnSpPr>
          <p:nvPr/>
        </p:nvCxnSpPr>
        <p:spPr>
          <a:xfrm>
            <a:off x="715890"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34801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AD429-654B-4F0E-94E9-6FEF8EC67E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8D60B2-06F5-4567-BE1F-BBA5270537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6F6F2-8269-4B80-8EE3-81FEE0F9DFA6}"/>
              </a:ext>
            </a:extLst>
          </p:cNvPr>
          <p:cNvSpPr>
            <a:spLocks noGrp="1"/>
          </p:cNvSpPr>
          <p:nvPr>
            <p:ph type="dt" sz="half" idx="10"/>
          </p:nvPr>
        </p:nvSpPr>
        <p:spPr/>
        <p:txBody>
          <a:bodyPr/>
          <a:lstStyle/>
          <a:p>
            <a:fld id="{6A4B53A7-3209-46A6-9454-F38EAC8F11E7}" type="datetimeFigureOut">
              <a:rPr lang="en-US" smtClean="0"/>
              <a:t>9/5/2020</a:t>
            </a:fld>
            <a:endParaRPr lang="en-US" dirty="0"/>
          </a:p>
        </p:txBody>
      </p:sp>
      <p:sp>
        <p:nvSpPr>
          <p:cNvPr id="5" name="Footer Placeholder 4">
            <a:extLst>
              <a:ext uri="{FF2B5EF4-FFF2-40B4-BE49-F238E27FC236}">
                <a16:creationId xmlns:a16="http://schemas.microsoft.com/office/drawing/2014/main" id="{56BC86E4-3EDE-4EB4-B1A3-A1198AADD17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41752B0-ACEC-49EF-8131-FCF35BC5CD35}"/>
              </a:ext>
            </a:extLst>
          </p:cNvPr>
          <p:cNvSpPr>
            <a:spLocks noGrp="1"/>
          </p:cNvSpPr>
          <p:nvPr>
            <p:ph type="sldNum" sz="quarter" idx="12"/>
          </p:nvPr>
        </p:nvSpPr>
        <p:spPr/>
        <p:txBody>
          <a:bodyPr/>
          <a:lstStyle/>
          <a:p>
            <a:fld id="{27CE633F-9882-4A5C-83A2-1109D0C73261}" type="slidenum">
              <a:rPr lang="en-US" smtClean="0"/>
              <a:t>‹#›</a:t>
            </a:fld>
            <a:endParaRPr lang="en-US" dirty="0"/>
          </a:p>
        </p:txBody>
      </p:sp>
      <p:cxnSp>
        <p:nvCxnSpPr>
          <p:cNvPr id="7" name="Straight Connector 6">
            <a:extLst>
              <a:ext uri="{FF2B5EF4-FFF2-40B4-BE49-F238E27FC236}">
                <a16:creationId xmlns:a16="http://schemas.microsoft.com/office/drawing/2014/main" id="{1A0462E3-375D-4E76-8886-69E06985D069}"/>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36861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23B094-F480-477B-901C-7181F88C07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052089-A920-4E52-98DC-8A5DC7B0AC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A074FE-F1B4-421F-A66E-FA351C8F99E9}"/>
              </a:ext>
            </a:extLst>
          </p:cNvPr>
          <p:cNvSpPr>
            <a:spLocks noGrp="1"/>
          </p:cNvSpPr>
          <p:nvPr>
            <p:ph type="dt" sz="half" idx="10"/>
          </p:nvPr>
        </p:nvSpPr>
        <p:spPr/>
        <p:txBody>
          <a:bodyPr/>
          <a:lstStyle/>
          <a:p>
            <a:fld id="{6A4B53A7-3209-46A6-9454-F38EAC8F11E7}" type="datetimeFigureOut">
              <a:rPr lang="en-US" smtClean="0"/>
              <a:t>9/5/2020</a:t>
            </a:fld>
            <a:endParaRPr lang="en-US" dirty="0"/>
          </a:p>
        </p:txBody>
      </p:sp>
      <p:sp>
        <p:nvSpPr>
          <p:cNvPr id="5" name="Footer Placeholder 4">
            <a:extLst>
              <a:ext uri="{FF2B5EF4-FFF2-40B4-BE49-F238E27FC236}">
                <a16:creationId xmlns:a16="http://schemas.microsoft.com/office/drawing/2014/main" id="{34D764BA-3AB2-45FD-ABCB-975B3FDDF27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6FB3FEF-8252-49FD-82F2-3E5FABC65F9A}"/>
              </a:ext>
            </a:extLst>
          </p:cNvPr>
          <p:cNvSpPr>
            <a:spLocks noGrp="1"/>
          </p:cNvSpPr>
          <p:nvPr>
            <p:ph type="sldNum" sz="quarter" idx="12"/>
          </p:nvPr>
        </p:nvSpPr>
        <p:spPr/>
        <p:txBody>
          <a:bodyPr/>
          <a:lstStyle/>
          <a:p>
            <a:fld id="{27CE633F-9882-4A5C-83A2-1109D0C73261}" type="slidenum">
              <a:rPr lang="en-US" smtClean="0"/>
              <a:t>‹#›</a:t>
            </a:fld>
            <a:endParaRPr lang="en-US" dirty="0"/>
          </a:p>
        </p:txBody>
      </p:sp>
      <p:cxnSp>
        <p:nvCxnSpPr>
          <p:cNvPr id="7" name="Straight Connector 6">
            <a:extLst>
              <a:ext uri="{FF2B5EF4-FFF2-40B4-BE49-F238E27FC236}">
                <a16:creationId xmlns:a16="http://schemas.microsoft.com/office/drawing/2014/main" id="{0AEB5C65-83BB-4EBD-AD22-EDA8489D0F5D}"/>
              </a:ext>
            </a:extLst>
          </p:cNvPr>
          <p:cNvCxnSpPr>
            <a:cxnSpLocks/>
          </p:cNvCxnSpPr>
          <p:nvPr/>
        </p:nvCxnSpPr>
        <p:spPr>
          <a:xfrm flipV="1">
            <a:off x="8313" y="261865"/>
            <a:ext cx="11353802" cy="1"/>
          </a:xfrm>
          <a:prstGeom prst="line">
            <a:avLst/>
          </a:prstGeom>
          <a:ln w="25400" cap="sq">
            <a:gradFill flip="none" rotWithShape="1">
              <a:gsLst>
                <a:gs pos="0">
                  <a:schemeClr val="accent2"/>
                </a:gs>
                <a:gs pos="100000">
                  <a:schemeClr val="accent4"/>
                </a:gs>
              </a:gsLst>
              <a:lin ang="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7364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p:txBody>
          <a:bodyPr/>
          <a:lstStyle/>
          <a:p>
            <a:fld id="{6A4B53A7-3209-46A6-9454-F38EAC8F11E7}" type="datetimeFigureOut">
              <a:rPr lang="en-US" smtClean="0"/>
              <a:t>9/5/2020</a:t>
            </a:fld>
            <a:endParaRPr lang="en-US" dirty="0"/>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p>
            <a:fld id="{27CE633F-9882-4A5C-83A2-1109D0C73261}" type="slidenum">
              <a:rPr lang="en-US" smtClean="0"/>
              <a:t>‹#›</a:t>
            </a:fld>
            <a:endParaRPr lang="en-US" dirty="0"/>
          </a:p>
        </p:txBody>
      </p:sp>
      <p:cxnSp>
        <p:nvCxnSpPr>
          <p:cNvPr id="7" name="Straight Connector 6">
            <a:extLst>
              <a:ext uri="{FF2B5EF4-FFF2-40B4-BE49-F238E27FC236}">
                <a16:creationId xmlns:a16="http://schemas.microsoft.com/office/drawing/2014/main" id="{5C05CAAB-DBA2-4548-AD5F-01BB97FBB207}"/>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7440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FC2D1-D3FE-4B37-8740-57444421FDBF}"/>
              </a:ext>
            </a:extLst>
          </p:cNvPr>
          <p:cNvSpPr>
            <a:spLocks noGrp="1"/>
          </p:cNvSpPr>
          <p:nvPr>
            <p:ph type="title"/>
          </p:nvPr>
        </p:nvSpPr>
        <p:spPr>
          <a:xfrm>
            <a:off x="831850" y="1709738"/>
            <a:ext cx="10515600" cy="2852737"/>
          </a:xfrm>
        </p:spPr>
        <p:txBody>
          <a:bodyPr anchor="b"/>
          <a:lstStyle>
            <a:lvl1pPr>
              <a:defRPr sz="6000" b="1" i="0" cap="all" baseline="0"/>
            </a:lvl1pPr>
          </a:lstStyle>
          <a:p>
            <a:r>
              <a:rPr lang="en-US"/>
              <a:t>Click to edit Master title style</a:t>
            </a:r>
          </a:p>
        </p:txBody>
      </p:sp>
      <p:sp>
        <p:nvSpPr>
          <p:cNvPr id="3" name="Text Placeholder 2">
            <a:extLst>
              <a:ext uri="{FF2B5EF4-FFF2-40B4-BE49-F238E27FC236}">
                <a16:creationId xmlns:a16="http://schemas.microsoft.com/office/drawing/2014/main" id="{BA5AF550-086C-426E-A374-85DB395701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A58988-AD39-4AE9-8E6A-0907F0BE2673}"/>
              </a:ext>
            </a:extLst>
          </p:cNvPr>
          <p:cNvSpPr>
            <a:spLocks noGrp="1"/>
          </p:cNvSpPr>
          <p:nvPr>
            <p:ph type="dt" sz="half" idx="10"/>
          </p:nvPr>
        </p:nvSpPr>
        <p:spPr/>
        <p:txBody>
          <a:bodyPr/>
          <a:lstStyle/>
          <a:p>
            <a:fld id="{6A4B53A7-3209-46A6-9454-F38EAC8F11E7}" type="datetimeFigureOut">
              <a:rPr lang="en-US" smtClean="0"/>
              <a:t>9/5/2020</a:t>
            </a:fld>
            <a:endParaRPr lang="en-US" dirty="0"/>
          </a:p>
        </p:txBody>
      </p:sp>
      <p:sp>
        <p:nvSpPr>
          <p:cNvPr id="5" name="Footer Placeholder 4">
            <a:extLst>
              <a:ext uri="{FF2B5EF4-FFF2-40B4-BE49-F238E27FC236}">
                <a16:creationId xmlns:a16="http://schemas.microsoft.com/office/drawing/2014/main" id="{1D366319-82EE-408E-819F-8F8E6DBA7A5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F21C8A6-777F-496D-8620-AE52BFC33FC4}"/>
              </a:ext>
            </a:extLst>
          </p:cNvPr>
          <p:cNvSpPr>
            <a:spLocks noGrp="1"/>
          </p:cNvSpPr>
          <p:nvPr>
            <p:ph type="sldNum" sz="quarter" idx="12"/>
          </p:nvPr>
        </p:nvSpPr>
        <p:spPr/>
        <p:txBody>
          <a:bodyPr/>
          <a:lstStyle/>
          <a:p>
            <a:fld id="{27CE633F-9882-4A5C-83A2-1109D0C73261}" type="slidenum">
              <a:rPr lang="en-US" smtClean="0"/>
              <a:t>‹#›</a:t>
            </a:fld>
            <a:endParaRPr lang="en-US" dirty="0"/>
          </a:p>
        </p:txBody>
      </p:sp>
      <p:cxnSp>
        <p:nvCxnSpPr>
          <p:cNvPr id="9" name="Straight Connector 8">
            <a:extLst>
              <a:ext uri="{FF2B5EF4-FFF2-40B4-BE49-F238E27FC236}">
                <a16:creationId xmlns:a16="http://schemas.microsoft.com/office/drawing/2014/main" id="{C031F83B-57A8-4533-981C-D1FFAD2B6B6F}"/>
              </a:ext>
            </a:extLst>
          </p:cNvPr>
          <p:cNvCxnSpPr>
            <a:cxnSpLocks/>
          </p:cNvCxnSpPr>
          <p:nvPr/>
        </p:nvCxnSpPr>
        <p:spPr>
          <a:xfrm>
            <a:off x="715890" y="1701425"/>
            <a:ext cx="0" cy="5148262"/>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3013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7166-6921-4546-BA2C-99E464681F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5B9122-6371-4049-B57A-33DED7DA2F7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14555D-0753-4312-A26B-2338813F9B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D8FDCB-69DA-4A8F-8B91-5CFF77897C27}"/>
              </a:ext>
            </a:extLst>
          </p:cNvPr>
          <p:cNvSpPr>
            <a:spLocks noGrp="1"/>
          </p:cNvSpPr>
          <p:nvPr>
            <p:ph type="dt" sz="half" idx="10"/>
          </p:nvPr>
        </p:nvSpPr>
        <p:spPr/>
        <p:txBody>
          <a:bodyPr/>
          <a:lstStyle/>
          <a:p>
            <a:fld id="{6A4B53A7-3209-46A6-9454-F38EAC8F11E7}" type="datetimeFigureOut">
              <a:rPr lang="en-US" smtClean="0"/>
              <a:t>9/5/2020</a:t>
            </a:fld>
            <a:endParaRPr lang="en-US" dirty="0"/>
          </a:p>
        </p:txBody>
      </p:sp>
      <p:sp>
        <p:nvSpPr>
          <p:cNvPr id="6" name="Footer Placeholder 5">
            <a:extLst>
              <a:ext uri="{FF2B5EF4-FFF2-40B4-BE49-F238E27FC236}">
                <a16:creationId xmlns:a16="http://schemas.microsoft.com/office/drawing/2014/main" id="{91AC8C07-E0D3-4464-AE3C-25730D75C8E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C2596A6-734E-4AE0-BFB8-3089137BF8E8}"/>
              </a:ext>
            </a:extLst>
          </p:cNvPr>
          <p:cNvSpPr>
            <a:spLocks noGrp="1"/>
          </p:cNvSpPr>
          <p:nvPr>
            <p:ph type="sldNum" sz="quarter" idx="12"/>
          </p:nvPr>
        </p:nvSpPr>
        <p:spPr/>
        <p:txBody>
          <a:bodyPr/>
          <a:lstStyle/>
          <a:p>
            <a:fld id="{27CE633F-9882-4A5C-83A2-1109D0C73261}" type="slidenum">
              <a:rPr lang="en-US" smtClean="0"/>
              <a:t>‹#›</a:t>
            </a:fld>
            <a:endParaRPr lang="en-US" dirty="0"/>
          </a:p>
        </p:txBody>
      </p:sp>
      <p:cxnSp>
        <p:nvCxnSpPr>
          <p:cNvPr id="8" name="Straight Connector 7">
            <a:extLst>
              <a:ext uri="{FF2B5EF4-FFF2-40B4-BE49-F238E27FC236}">
                <a16:creationId xmlns:a16="http://schemas.microsoft.com/office/drawing/2014/main" id="{3FB7E8F4-3FB3-45AB-A381-9093CA95AAE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41385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6B3EF2-2C04-480F-A570-14E520DD00DE}"/>
              </a:ext>
            </a:extLst>
          </p:cNvPr>
          <p:cNvSpPr>
            <a:spLocks noGrp="1"/>
          </p:cNvSpPr>
          <p:nvPr>
            <p:ph type="dt" sz="half" idx="10"/>
          </p:nvPr>
        </p:nvSpPr>
        <p:spPr/>
        <p:txBody>
          <a:bodyPr/>
          <a:lstStyle/>
          <a:p>
            <a:fld id="{6A4B53A7-3209-46A6-9454-F38EAC8F11E7}" type="datetimeFigureOut">
              <a:rPr lang="en-US" smtClean="0"/>
              <a:t>9/5/2020</a:t>
            </a:fld>
            <a:endParaRPr lang="en-US" dirty="0"/>
          </a:p>
        </p:txBody>
      </p:sp>
      <p:sp>
        <p:nvSpPr>
          <p:cNvPr id="8" name="Footer Placeholder 7">
            <a:extLst>
              <a:ext uri="{FF2B5EF4-FFF2-40B4-BE49-F238E27FC236}">
                <a16:creationId xmlns:a16="http://schemas.microsoft.com/office/drawing/2014/main" id="{1CF5783E-3073-4F4D-8B9C-C5B18DDA5A35}"/>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F1A75FE3-6719-4790-AA00-251BC2A6E5AF}"/>
              </a:ext>
            </a:extLst>
          </p:cNvPr>
          <p:cNvSpPr>
            <a:spLocks noGrp="1"/>
          </p:cNvSpPr>
          <p:nvPr>
            <p:ph type="sldNum" sz="quarter" idx="12"/>
          </p:nvPr>
        </p:nvSpPr>
        <p:spPr/>
        <p:txBody>
          <a:bodyPr/>
          <a:lstStyle/>
          <a:p>
            <a:fld id="{27CE633F-9882-4A5C-83A2-1109D0C73261}" type="slidenum">
              <a:rPr lang="en-US" smtClean="0"/>
              <a:t>‹#›</a:t>
            </a:fld>
            <a:endParaRPr lang="en-US" dirty="0"/>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1022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p:txBody>
          <a:bodyPr/>
          <a:lstStyle/>
          <a:p>
            <a:fld id="{6A4B53A7-3209-46A6-9454-F38EAC8F11E7}" type="datetimeFigureOut">
              <a:rPr lang="en-US" smtClean="0"/>
              <a:t>9/5/2020</a:t>
            </a:fld>
            <a:endParaRPr lang="en-US" dirty="0"/>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p:txBody>
          <a:bodyPr/>
          <a:lstStyle/>
          <a:p>
            <a:fld id="{27CE633F-9882-4A5C-83A2-1109D0C73261}" type="slidenum">
              <a:rPr lang="en-US" smtClean="0"/>
              <a:t>‹#›</a:t>
            </a:fld>
            <a:endParaRPr lang="en-US" dirty="0"/>
          </a:p>
        </p:txBody>
      </p:sp>
      <p:cxnSp>
        <p:nvCxnSpPr>
          <p:cNvPr id="6" name="Straight Connector 5">
            <a:extLst>
              <a:ext uri="{FF2B5EF4-FFF2-40B4-BE49-F238E27FC236}">
                <a16:creationId xmlns:a16="http://schemas.microsoft.com/office/drawing/2014/main" id="{57596AF9-469C-436D-B7D2-77952EF1825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81045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FF36D6-399B-43E3-84DD-9FC5119ECCE9}"/>
              </a:ext>
            </a:extLst>
          </p:cNvPr>
          <p:cNvSpPr>
            <a:spLocks noGrp="1"/>
          </p:cNvSpPr>
          <p:nvPr>
            <p:ph type="dt" sz="half" idx="10"/>
          </p:nvPr>
        </p:nvSpPr>
        <p:spPr/>
        <p:txBody>
          <a:bodyPr/>
          <a:lstStyle/>
          <a:p>
            <a:fld id="{6A4B53A7-3209-46A6-9454-F38EAC8F11E7}" type="datetimeFigureOut">
              <a:rPr lang="en-US" smtClean="0"/>
              <a:t>9/5/2020</a:t>
            </a:fld>
            <a:endParaRPr lang="en-US" dirty="0"/>
          </a:p>
        </p:txBody>
      </p:sp>
      <p:sp>
        <p:nvSpPr>
          <p:cNvPr id="3" name="Footer Placeholder 2">
            <a:extLst>
              <a:ext uri="{FF2B5EF4-FFF2-40B4-BE49-F238E27FC236}">
                <a16:creationId xmlns:a16="http://schemas.microsoft.com/office/drawing/2014/main" id="{50234AB7-3B85-4028-A500-5A1BDBF45C5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AC1F40F0-9909-442F-BBA4-409D061ED027}"/>
              </a:ext>
            </a:extLst>
          </p:cNvPr>
          <p:cNvSpPr>
            <a:spLocks noGrp="1"/>
          </p:cNvSpPr>
          <p:nvPr>
            <p:ph type="sldNum" sz="quarter" idx="12"/>
          </p:nvPr>
        </p:nvSpPr>
        <p:spPr/>
        <p:txBody>
          <a:bodyPr/>
          <a:lstStyle/>
          <a:p>
            <a:fld id="{27CE633F-9882-4A5C-83A2-1109D0C73261}" type="slidenum">
              <a:rPr lang="en-US" smtClean="0"/>
              <a:t>‹#›</a:t>
            </a:fld>
            <a:endParaRPr lang="en-US" dirty="0"/>
          </a:p>
        </p:txBody>
      </p:sp>
      <p:cxnSp>
        <p:nvCxnSpPr>
          <p:cNvPr id="5" name="Straight Connector 4">
            <a:extLst>
              <a:ext uri="{FF2B5EF4-FFF2-40B4-BE49-F238E27FC236}">
                <a16:creationId xmlns:a16="http://schemas.microsoft.com/office/drawing/2014/main" id="{353C1207-D1C8-49E3-8837-E2B89D366FA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5539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F214-646F-4D81-AD12-65628EC987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F71768-C3FA-49EF-99EF-06E6C3B284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DA6F24-ED6C-4D12-A9D6-EE37FBD686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6AACE-FAFB-4934-8E3C-AB5B216353D8}"/>
              </a:ext>
            </a:extLst>
          </p:cNvPr>
          <p:cNvSpPr>
            <a:spLocks noGrp="1"/>
          </p:cNvSpPr>
          <p:nvPr>
            <p:ph type="dt" sz="half" idx="10"/>
          </p:nvPr>
        </p:nvSpPr>
        <p:spPr/>
        <p:txBody>
          <a:bodyPr/>
          <a:lstStyle/>
          <a:p>
            <a:fld id="{6A4B53A7-3209-46A6-9454-F38EAC8F11E7}" type="datetimeFigureOut">
              <a:rPr lang="en-US" smtClean="0"/>
              <a:t>9/5/2020</a:t>
            </a:fld>
            <a:endParaRPr lang="en-US" dirty="0"/>
          </a:p>
        </p:txBody>
      </p:sp>
      <p:sp>
        <p:nvSpPr>
          <p:cNvPr id="6" name="Footer Placeholder 5">
            <a:extLst>
              <a:ext uri="{FF2B5EF4-FFF2-40B4-BE49-F238E27FC236}">
                <a16:creationId xmlns:a16="http://schemas.microsoft.com/office/drawing/2014/main" id="{181533EA-D0F8-4C79-8721-F190DE2D2DC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059BAC9-F101-4394-BBA4-3D21A3497126}"/>
              </a:ext>
            </a:extLst>
          </p:cNvPr>
          <p:cNvSpPr>
            <a:spLocks noGrp="1"/>
          </p:cNvSpPr>
          <p:nvPr>
            <p:ph type="sldNum" sz="quarter" idx="12"/>
          </p:nvPr>
        </p:nvSpPr>
        <p:spPr/>
        <p:txBody>
          <a:bodyPr/>
          <a:lstStyle/>
          <a:p>
            <a:fld id="{27CE633F-9882-4A5C-83A2-1109D0C73261}" type="slidenum">
              <a:rPr lang="en-US" smtClean="0"/>
              <a:t>‹#›</a:t>
            </a:fld>
            <a:endParaRPr lang="en-US" dirty="0"/>
          </a:p>
        </p:txBody>
      </p:sp>
      <p:cxnSp>
        <p:nvCxnSpPr>
          <p:cNvPr id="8" name="Straight Connector 7">
            <a:extLst>
              <a:ext uri="{FF2B5EF4-FFF2-40B4-BE49-F238E27FC236}">
                <a16:creationId xmlns:a16="http://schemas.microsoft.com/office/drawing/2014/main" id="{0F3A79C9-7EDC-44F6-AC48-5DD98A7695AD}"/>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9149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B71F-B6C2-4866-BC97-304F78816E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5ED73B-8413-478D-80D7-B78B69763B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91BDF226-1B94-4D2D-98B3-7B932FB17D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0C4E9A-CA29-4CCD-ACFA-B29F80FBA163}"/>
              </a:ext>
            </a:extLst>
          </p:cNvPr>
          <p:cNvSpPr>
            <a:spLocks noGrp="1"/>
          </p:cNvSpPr>
          <p:nvPr>
            <p:ph type="dt" sz="half" idx="10"/>
          </p:nvPr>
        </p:nvSpPr>
        <p:spPr/>
        <p:txBody>
          <a:bodyPr/>
          <a:lstStyle/>
          <a:p>
            <a:fld id="{6A4B53A7-3209-46A6-9454-F38EAC8F11E7}" type="datetimeFigureOut">
              <a:rPr lang="en-US" smtClean="0"/>
              <a:t>9/5/2020</a:t>
            </a:fld>
            <a:endParaRPr lang="en-US" dirty="0"/>
          </a:p>
        </p:txBody>
      </p:sp>
      <p:sp>
        <p:nvSpPr>
          <p:cNvPr id="6" name="Footer Placeholder 5">
            <a:extLst>
              <a:ext uri="{FF2B5EF4-FFF2-40B4-BE49-F238E27FC236}">
                <a16:creationId xmlns:a16="http://schemas.microsoft.com/office/drawing/2014/main" id="{71A5B7BE-3F1B-4FF3-B1D7-6E39B99D07B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42F18F1-E27E-470E-AE13-4755DEE63A32}"/>
              </a:ext>
            </a:extLst>
          </p:cNvPr>
          <p:cNvSpPr>
            <a:spLocks noGrp="1"/>
          </p:cNvSpPr>
          <p:nvPr>
            <p:ph type="sldNum" sz="quarter" idx="12"/>
          </p:nvPr>
        </p:nvSpPr>
        <p:spPr/>
        <p:txBody>
          <a:bodyPr/>
          <a:lstStyle/>
          <a:p>
            <a:fld id="{27CE633F-9882-4A5C-83A2-1109D0C73261}" type="slidenum">
              <a:rPr lang="en-US" smtClean="0"/>
              <a:t>‹#›</a:t>
            </a:fld>
            <a:endParaRPr lang="en-US" dirty="0"/>
          </a:p>
        </p:txBody>
      </p:sp>
      <p:cxnSp>
        <p:nvCxnSpPr>
          <p:cNvPr id="8" name="Straight Connector 7">
            <a:extLst>
              <a:ext uri="{FF2B5EF4-FFF2-40B4-BE49-F238E27FC236}">
                <a16:creationId xmlns:a16="http://schemas.microsoft.com/office/drawing/2014/main" id="{00F08750-B7F2-4119-B151-68DE77481335}"/>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44113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BC8A0-34FC-4B6E-B42B-A721267D89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i="0" cap="all" spc="100" baseline="0">
                <a:solidFill>
                  <a:schemeClr val="tx1">
                    <a:tint val="75000"/>
                  </a:schemeClr>
                </a:solidFill>
              </a:defRPr>
            </a:lvl1pPr>
          </a:lstStyle>
          <a:p>
            <a:fld id="{6A4B53A7-3209-46A6-9454-F38EAC8F11E7}" type="datetimeFigureOut">
              <a:rPr lang="en-US" smtClean="0"/>
              <a:pPr/>
              <a:t>9/5/2020</a:t>
            </a:fld>
            <a:endParaRPr lang="en-US" dirty="0"/>
          </a:p>
        </p:txBody>
      </p:sp>
      <p:sp>
        <p:nvSpPr>
          <p:cNvPr id="5" name="Footer Placeholder 4">
            <a:extLst>
              <a:ext uri="{FF2B5EF4-FFF2-40B4-BE49-F238E27FC236}">
                <a16:creationId xmlns:a16="http://schemas.microsoft.com/office/drawing/2014/main" id="{609AC0B6-4CC4-4E41-8A4D-F62E17F285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cap="all" spc="100" baseline="0">
                <a:solidFill>
                  <a:schemeClr val="tx1">
                    <a:tint val="75000"/>
                  </a:schemeClr>
                </a:solidFill>
              </a:defRPr>
            </a:lvl1pPr>
          </a:lstStyle>
          <a:p>
            <a:fld id="{27CE633F-9882-4A5C-83A2-1109D0C73261}" type="slidenum">
              <a:rPr lang="en-US" smtClean="0"/>
              <a:pPr/>
              <a:t>‹#›</a:t>
            </a:fld>
            <a:endParaRPr lang="en-US" dirty="0"/>
          </a:p>
        </p:txBody>
      </p:sp>
    </p:spTree>
    <p:extLst>
      <p:ext uri="{BB962C8B-B14F-4D97-AF65-F5344CB8AC3E}">
        <p14:creationId xmlns:p14="http://schemas.microsoft.com/office/powerpoint/2010/main" val="674030221"/>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9"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 Target="slide47.xml"/><Relationship Id="rId5" Type="http://schemas.openxmlformats.org/officeDocument/2006/relationships/slide" Target="slide48.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1.xml"/><Relationship Id="rId1" Type="http://schemas.openxmlformats.org/officeDocument/2006/relationships/slideLayout" Target="../slideLayouts/slideLayout2.xml"/><Relationship Id="rId5" Type="http://schemas.openxmlformats.org/officeDocument/2006/relationships/slide" Target="slide24.xml"/><Relationship Id="rId4" Type="http://schemas.openxmlformats.org/officeDocument/2006/relationships/image" Target="../media/image4.sv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10.xml"/><Relationship Id="rId7" Type="http://schemas.openxmlformats.org/officeDocument/2006/relationships/slide" Target="slide1.xml"/><Relationship Id="rId12" Type="http://schemas.openxmlformats.org/officeDocument/2006/relationships/slide" Target="slide4.xml"/><Relationship Id="rId2" Type="http://schemas.openxmlformats.org/officeDocument/2006/relationships/slide" Target="slide22.xml"/><Relationship Id="rId1" Type="http://schemas.openxmlformats.org/officeDocument/2006/relationships/slideLayout" Target="../slideLayouts/slideLayout1.xml"/><Relationship Id="rId6" Type="http://schemas.openxmlformats.org/officeDocument/2006/relationships/slide" Target="slide40.xml"/><Relationship Id="rId11" Type="http://schemas.openxmlformats.org/officeDocument/2006/relationships/slide" Target="slide42.xml"/><Relationship Id="rId5" Type="http://schemas.openxmlformats.org/officeDocument/2006/relationships/slide" Target="slide15.xml"/><Relationship Id="rId10" Type="http://schemas.openxmlformats.org/officeDocument/2006/relationships/slide" Target="slide48.xml"/><Relationship Id="rId4" Type="http://schemas.openxmlformats.org/officeDocument/2006/relationships/slide" Target="slide21.xml"/><Relationship Id="rId9" Type="http://schemas.openxmlformats.org/officeDocument/2006/relationships/image" Target="../media/image4.sv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1.xml"/><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7.jpeg"/><Relationship Id="rId2" Type="http://schemas.openxmlformats.org/officeDocument/2006/relationships/slide" Target="slide1.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4.sv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1.xml"/><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3" Type="http://schemas.openxmlformats.org/officeDocument/2006/relationships/image" Target="../media/image16.png"/><Relationship Id="rId18" Type="http://schemas.openxmlformats.org/officeDocument/2006/relationships/image" Target="../media/image21.svg"/><Relationship Id="rId26" Type="http://schemas.openxmlformats.org/officeDocument/2006/relationships/image" Target="../media/image29.svg"/><Relationship Id="rId3" Type="http://schemas.openxmlformats.org/officeDocument/2006/relationships/image" Target="../media/image6.svg"/><Relationship Id="rId21" Type="http://schemas.openxmlformats.org/officeDocument/2006/relationships/image" Target="../media/image24.png"/><Relationship Id="rId34" Type="http://schemas.openxmlformats.org/officeDocument/2006/relationships/image" Target="../media/image34.jpg"/><Relationship Id="rId7" Type="http://schemas.openxmlformats.org/officeDocument/2006/relationships/image" Target="../media/image10.png"/><Relationship Id="rId12" Type="http://schemas.openxmlformats.org/officeDocument/2006/relationships/image" Target="../media/image15.svg"/><Relationship Id="rId17" Type="http://schemas.openxmlformats.org/officeDocument/2006/relationships/image" Target="../media/image20.png"/><Relationship Id="rId25" Type="http://schemas.openxmlformats.org/officeDocument/2006/relationships/image" Target="../media/image28.png"/><Relationship Id="rId33" Type="http://schemas.openxmlformats.org/officeDocument/2006/relationships/slide" Target="slide1.xml"/><Relationship Id="rId2" Type="http://schemas.openxmlformats.org/officeDocument/2006/relationships/image" Target="../media/image5.png"/><Relationship Id="rId16" Type="http://schemas.openxmlformats.org/officeDocument/2006/relationships/image" Target="../media/image19.svg"/><Relationship Id="rId20" Type="http://schemas.openxmlformats.org/officeDocument/2006/relationships/image" Target="../media/image23.svg"/><Relationship Id="rId29" Type="http://schemas.openxmlformats.org/officeDocument/2006/relationships/image" Target="../media/image32.png"/><Relationship Id="rId1" Type="http://schemas.openxmlformats.org/officeDocument/2006/relationships/slideLayout" Target="../slideLayouts/slideLayout8.xml"/><Relationship Id="rId6" Type="http://schemas.openxmlformats.org/officeDocument/2006/relationships/image" Target="../media/image9.svg"/><Relationship Id="rId11" Type="http://schemas.openxmlformats.org/officeDocument/2006/relationships/image" Target="../media/image14.png"/><Relationship Id="rId24" Type="http://schemas.openxmlformats.org/officeDocument/2006/relationships/image" Target="../media/image27.svg"/><Relationship Id="rId32" Type="http://schemas.openxmlformats.org/officeDocument/2006/relationships/image" Target="../media/image4.svg"/><Relationship Id="rId5" Type="http://schemas.openxmlformats.org/officeDocument/2006/relationships/image" Target="../media/image8.png"/><Relationship Id="rId15" Type="http://schemas.openxmlformats.org/officeDocument/2006/relationships/image" Target="../media/image18.png"/><Relationship Id="rId23" Type="http://schemas.openxmlformats.org/officeDocument/2006/relationships/image" Target="../media/image26.png"/><Relationship Id="rId28" Type="http://schemas.openxmlformats.org/officeDocument/2006/relationships/image" Target="../media/image31.svg"/><Relationship Id="rId10" Type="http://schemas.openxmlformats.org/officeDocument/2006/relationships/image" Target="../media/image13.svg"/><Relationship Id="rId19" Type="http://schemas.openxmlformats.org/officeDocument/2006/relationships/image" Target="../media/image22.png"/><Relationship Id="rId31" Type="http://schemas.openxmlformats.org/officeDocument/2006/relationships/image" Target="../media/image3.png"/><Relationship Id="rId4" Type="http://schemas.openxmlformats.org/officeDocument/2006/relationships/image" Target="../media/image7.jpg"/><Relationship Id="rId9" Type="http://schemas.openxmlformats.org/officeDocument/2006/relationships/image" Target="../media/image12.png"/><Relationship Id="rId14" Type="http://schemas.openxmlformats.org/officeDocument/2006/relationships/image" Target="../media/image17.svg"/><Relationship Id="rId22" Type="http://schemas.openxmlformats.org/officeDocument/2006/relationships/image" Target="../media/image25.svg"/><Relationship Id="rId27" Type="http://schemas.openxmlformats.org/officeDocument/2006/relationships/image" Target="../media/image30.png"/><Relationship Id="rId30" Type="http://schemas.openxmlformats.org/officeDocument/2006/relationships/image" Target="../media/image33.svg"/><Relationship Id="rId35" Type="http://schemas.openxmlformats.org/officeDocument/2006/relationships/hyperlink" Target="http://webmobilize.net/2012/10/08/facebook-the-dark-side-part-2/" TargetMode="External"/><Relationship Id="rId8" Type="http://schemas.openxmlformats.org/officeDocument/2006/relationships/image" Target="../media/image11.svg"/></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sv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slide" Target="slide1.xml"/><Relationship Id="rId4" Type="http://schemas.openxmlformats.org/officeDocument/2006/relationships/image" Target="../media/image46.jpeg"/></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3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slide" Target="slide1.xml"/></Relationships>
</file>

<file path=ppt/slides/_rels/slide39.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60.jpeg"/><Relationship Id="rId7" Type="http://schemas.openxmlformats.org/officeDocument/2006/relationships/image" Target="../media/image3.png"/><Relationship Id="rId2" Type="http://schemas.openxmlformats.org/officeDocument/2006/relationships/image" Target="../media/image59.jpeg"/><Relationship Id="rId1" Type="http://schemas.openxmlformats.org/officeDocument/2006/relationships/slideLayout" Target="../slideLayouts/slideLayout2.xml"/><Relationship Id="rId6" Type="http://schemas.openxmlformats.org/officeDocument/2006/relationships/slide" Target="slide1.xml"/><Relationship Id="rId5" Type="http://schemas.openxmlformats.org/officeDocument/2006/relationships/image" Target="../media/image62.jpeg"/><Relationship Id="rId4" Type="http://schemas.openxmlformats.org/officeDocument/2006/relationships/image" Target="../media/image6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slide" Target="slide41.xml"/><Relationship Id="rId1" Type="http://schemas.openxmlformats.org/officeDocument/2006/relationships/slideLayout" Target="../slideLayouts/slideLayout2.xml"/><Relationship Id="rId5" Type="http://schemas.openxmlformats.org/officeDocument/2006/relationships/image" Target="../media/image4.svg"/><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image" Target="../media/image17.svg"/><Relationship Id="rId7" Type="http://schemas.openxmlformats.org/officeDocument/2006/relationships/image" Target="../media/image23.sv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svg"/><Relationship Id="rId10" Type="http://schemas.openxmlformats.org/officeDocument/2006/relationships/image" Target="../media/image4.svg"/><Relationship Id="rId4" Type="http://schemas.openxmlformats.org/officeDocument/2006/relationships/image" Target="../media/image20.png"/><Relationship Id="rId9"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hyperlink" Target="https://www.youtube.com/watch?v=l3QuS4Qah60" TargetMode="External"/><Relationship Id="rId1" Type="http://schemas.openxmlformats.org/officeDocument/2006/relationships/slideLayout" Target="../slideLayouts/slideLayout2.xml"/><Relationship Id="rId5" Type="http://schemas.openxmlformats.org/officeDocument/2006/relationships/image" Target="../media/image4.svg"/><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hyperlink" Target="https://www.youtube.com/watch?v=Yjl-TbI5ekY" TargetMode="External"/><Relationship Id="rId2" Type="http://schemas.openxmlformats.org/officeDocument/2006/relationships/hyperlink" Target="https://www.youtube.com/watch?v=8CS2agxoL_c" TargetMode="External"/><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slide" Target="slide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1.xml"/><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46.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image" Target="../media/image17.svg"/><Relationship Id="rId7" Type="http://schemas.openxmlformats.org/officeDocument/2006/relationships/image" Target="../media/image23.sv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svg"/><Relationship Id="rId10" Type="http://schemas.openxmlformats.org/officeDocument/2006/relationships/image" Target="../media/image4.svg"/><Relationship Id="rId4" Type="http://schemas.openxmlformats.org/officeDocument/2006/relationships/image" Target="../media/image20.png"/><Relationship Id="rId9"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1.xml"/><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1.xml"/><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1.xml"/><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16.xml"/><Relationship Id="rId7" Type="http://schemas.openxmlformats.org/officeDocument/2006/relationships/slide" Target="slide1.xml"/><Relationship Id="rId2" Type="http://schemas.openxmlformats.org/officeDocument/2006/relationships/slide" Target="slide44.xml"/><Relationship Id="rId1" Type="http://schemas.openxmlformats.org/officeDocument/2006/relationships/slideLayout" Target="../slideLayouts/slideLayout1.xml"/><Relationship Id="rId6" Type="http://schemas.openxmlformats.org/officeDocument/2006/relationships/slide" Target="slide46.xml"/><Relationship Id="rId11" Type="http://schemas.openxmlformats.org/officeDocument/2006/relationships/slide" Target="slide43.xml"/><Relationship Id="rId5" Type="http://schemas.openxmlformats.org/officeDocument/2006/relationships/slide" Target="slide20.xml"/><Relationship Id="rId10" Type="http://schemas.openxmlformats.org/officeDocument/2006/relationships/slide" Target="slide47.xml"/><Relationship Id="rId4" Type="http://schemas.openxmlformats.org/officeDocument/2006/relationships/slide" Target="slide39.xml"/><Relationship Id="rId9" Type="http://schemas.openxmlformats.org/officeDocument/2006/relationships/image" Target="../media/image4.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609CB703-C563-4F1F-BF28-83C06E978C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0">
                <a:schemeClr val="accent4"/>
              </a:gs>
              <a:gs pos="0">
                <a:schemeClr val="accent2"/>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8DA2B6F-D370-4381-9BEF-AECD0D5F17C6}"/>
              </a:ext>
            </a:extLst>
          </p:cNvPr>
          <p:cNvSpPr>
            <a:spLocks noGrp="1"/>
          </p:cNvSpPr>
          <p:nvPr>
            <p:ph type="ctrTitle"/>
          </p:nvPr>
        </p:nvSpPr>
        <p:spPr>
          <a:xfrm>
            <a:off x="1712228" y="152401"/>
            <a:ext cx="9328559" cy="1280822"/>
          </a:xfrm>
        </p:spPr>
        <p:txBody>
          <a:bodyPr anchor="b">
            <a:noAutofit/>
          </a:bodyPr>
          <a:lstStyle/>
          <a:p>
            <a:pPr algn="ctr"/>
            <a:r>
              <a:rPr lang="en-US" sz="2400" dirty="0">
                <a:solidFill>
                  <a:schemeClr val="bg1"/>
                </a:solidFill>
              </a:rPr>
              <a:t>Mrs. Brooks</a:t>
            </a:r>
            <a:br>
              <a:rPr lang="en-US" sz="2400" dirty="0">
                <a:solidFill>
                  <a:schemeClr val="bg1"/>
                </a:solidFill>
              </a:rPr>
            </a:br>
            <a:r>
              <a:rPr lang="en-US" sz="2400" dirty="0">
                <a:solidFill>
                  <a:schemeClr val="bg1"/>
                </a:solidFill>
              </a:rPr>
              <a:t>Careers Technical Fine Art Teacher</a:t>
            </a:r>
            <a:br>
              <a:rPr lang="en-US" sz="2400" dirty="0">
                <a:solidFill>
                  <a:schemeClr val="bg1"/>
                </a:solidFill>
              </a:rPr>
            </a:br>
            <a:r>
              <a:rPr lang="en-US" sz="2400" dirty="0">
                <a:solidFill>
                  <a:schemeClr val="bg1"/>
                </a:solidFill>
              </a:rPr>
              <a:t>Highland High School 678-8800 extension 8861</a:t>
            </a:r>
            <a:endParaRPr lang="en-US" sz="2400" b="1" dirty="0">
              <a:solidFill>
                <a:schemeClr val="bg1"/>
              </a:solidFill>
            </a:endParaRPr>
          </a:p>
        </p:txBody>
      </p:sp>
      <p:cxnSp>
        <p:nvCxnSpPr>
          <p:cNvPr id="22" name="Straight Connector 21">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56114" y="3511910"/>
            <a:ext cx="0" cy="334609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F24E39D8-EFC3-4787-A6AC-9C931F61D74B}"/>
              </a:ext>
            </a:extLst>
          </p:cNvPr>
          <p:cNvPicPr>
            <a:picLocks noChangeAspect="1"/>
          </p:cNvPicPr>
          <p:nvPr/>
        </p:nvPicPr>
        <p:blipFill rotWithShape="1">
          <a:blip r:embed="rId2"/>
          <a:srcRect l="12500" r="12501" b="1"/>
          <a:stretch/>
        </p:blipFill>
        <p:spPr>
          <a:xfrm>
            <a:off x="1366432" y="2530057"/>
            <a:ext cx="3707972" cy="3707972"/>
          </a:xfrm>
          <a:custGeom>
            <a:avLst/>
            <a:gdLst/>
            <a:ahLst/>
            <a:cxnLst/>
            <a:rect l="l" t="t" r="r" b="b"/>
            <a:pathLst>
              <a:path w="1924906" h="1924906">
                <a:moveTo>
                  <a:pt x="962453" y="0"/>
                </a:moveTo>
                <a:cubicBezTo>
                  <a:pt x="1494001" y="0"/>
                  <a:pt x="1924906" y="430905"/>
                  <a:pt x="1924906" y="962453"/>
                </a:cubicBezTo>
                <a:cubicBezTo>
                  <a:pt x="1924906" y="1494001"/>
                  <a:pt x="1494001" y="1924906"/>
                  <a:pt x="962453" y="1924906"/>
                </a:cubicBezTo>
                <a:cubicBezTo>
                  <a:pt x="430905" y="1924906"/>
                  <a:pt x="0" y="1494001"/>
                  <a:pt x="0" y="962453"/>
                </a:cubicBezTo>
                <a:cubicBezTo>
                  <a:pt x="0" y="430905"/>
                  <a:pt x="430905" y="0"/>
                  <a:pt x="962453" y="0"/>
                </a:cubicBezTo>
                <a:close/>
              </a:path>
            </a:pathLst>
          </a:custGeom>
        </p:spPr>
      </p:pic>
      <p:sp>
        <p:nvSpPr>
          <p:cNvPr id="24" name="Graphic 13">
            <a:extLst>
              <a:ext uri="{FF2B5EF4-FFF2-40B4-BE49-F238E27FC236}">
                <a16:creationId xmlns:a16="http://schemas.microsoft.com/office/drawing/2014/main" id="{C5CB530E-515E-412C-9DF1-5F8FFBD6F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6614" y="2530982"/>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endParaRPr lang="en-US" dirty="0"/>
          </a:p>
        </p:txBody>
      </p:sp>
      <p:sp>
        <p:nvSpPr>
          <p:cNvPr id="26" name="Graphic 12">
            <a:extLst>
              <a:ext uri="{FF2B5EF4-FFF2-40B4-BE49-F238E27FC236}">
                <a16:creationId xmlns:a16="http://schemas.microsoft.com/office/drawing/2014/main" id="{712D4376-A578-4FF1-94FC-245E7A6A4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5394" y="276027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sp>
        <p:nvSpPr>
          <p:cNvPr id="28" name="Graphic 15">
            <a:extLst>
              <a:ext uri="{FF2B5EF4-FFF2-40B4-BE49-F238E27FC236}">
                <a16:creationId xmlns:a16="http://schemas.microsoft.com/office/drawing/2014/main" id="{AEA7509D-F04F-40CB-A0B3-EEF16499C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9987" y="6031572"/>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endParaRPr lang="en-US" dirty="0"/>
          </a:p>
        </p:txBody>
      </p:sp>
      <p:sp>
        <p:nvSpPr>
          <p:cNvPr id="5" name="Action Button: Go Forward or Next 4">
            <a:hlinkClick r:id="" action="ppaction://hlinkshowjump?jump=nextslide" highlightClick="1"/>
            <a:extLst>
              <a:ext uri="{FF2B5EF4-FFF2-40B4-BE49-F238E27FC236}">
                <a16:creationId xmlns:a16="http://schemas.microsoft.com/office/drawing/2014/main" id="{C9CA8F68-144B-4396-BB7B-68BDCBB0390A}"/>
              </a:ext>
            </a:extLst>
          </p:cNvPr>
          <p:cNvSpPr/>
          <p:nvPr/>
        </p:nvSpPr>
        <p:spPr>
          <a:xfrm>
            <a:off x="5502985" y="2757920"/>
            <a:ext cx="937851" cy="1038882"/>
          </a:xfrm>
          <a:prstGeom prst="actionButtonForwardNex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50ACB395-A14D-40B9-AAAF-88273220BE37}"/>
              </a:ext>
            </a:extLst>
          </p:cNvPr>
          <p:cNvSpPr txBox="1"/>
          <p:nvPr/>
        </p:nvSpPr>
        <p:spPr>
          <a:xfrm>
            <a:off x="5386579" y="2176527"/>
            <a:ext cx="1448840" cy="646331"/>
          </a:xfrm>
          <a:prstGeom prst="rect">
            <a:avLst/>
          </a:prstGeom>
          <a:noFill/>
        </p:spPr>
        <p:txBody>
          <a:bodyPr wrap="square" rtlCol="0">
            <a:spAutoFit/>
          </a:bodyPr>
          <a:lstStyle/>
          <a:p>
            <a:r>
              <a:rPr lang="en-US" dirty="0"/>
              <a:t>Basic art</a:t>
            </a:r>
          </a:p>
          <a:p>
            <a:endParaRPr lang="en-US" dirty="0"/>
          </a:p>
        </p:txBody>
      </p:sp>
      <p:sp>
        <p:nvSpPr>
          <p:cNvPr id="12" name="Action Button: Go Forward or Next 11">
            <a:hlinkClick r:id="rId3" action="ppaction://hlinksldjump" highlightClick="1"/>
            <a:extLst>
              <a:ext uri="{FF2B5EF4-FFF2-40B4-BE49-F238E27FC236}">
                <a16:creationId xmlns:a16="http://schemas.microsoft.com/office/drawing/2014/main" id="{3BB265F9-BAEE-417D-9C20-B81753493A04}"/>
              </a:ext>
            </a:extLst>
          </p:cNvPr>
          <p:cNvSpPr/>
          <p:nvPr/>
        </p:nvSpPr>
        <p:spPr>
          <a:xfrm>
            <a:off x="5450704" y="4735512"/>
            <a:ext cx="1140461" cy="1148076"/>
          </a:xfrm>
          <a:prstGeom prst="actionButtonForwardNex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410A2BA5-9742-4D73-A2FC-83B1F33C60C1}"/>
              </a:ext>
            </a:extLst>
          </p:cNvPr>
          <p:cNvSpPr txBox="1"/>
          <p:nvPr/>
        </p:nvSpPr>
        <p:spPr>
          <a:xfrm>
            <a:off x="5502985" y="4168557"/>
            <a:ext cx="1553966" cy="369332"/>
          </a:xfrm>
          <a:prstGeom prst="rect">
            <a:avLst/>
          </a:prstGeom>
          <a:noFill/>
        </p:spPr>
        <p:txBody>
          <a:bodyPr wrap="square" rtlCol="0">
            <a:spAutoFit/>
          </a:bodyPr>
          <a:lstStyle/>
          <a:p>
            <a:r>
              <a:rPr lang="en-US" dirty="0"/>
              <a:t>Jewelry</a:t>
            </a:r>
          </a:p>
        </p:txBody>
      </p:sp>
      <p:pic>
        <p:nvPicPr>
          <p:cNvPr id="18" name="Picture 17">
            <a:extLst>
              <a:ext uri="{FF2B5EF4-FFF2-40B4-BE49-F238E27FC236}">
                <a16:creationId xmlns:a16="http://schemas.microsoft.com/office/drawing/2014/main" id="{DC0015E4-6F98-457F-A91C-644894C288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5179" y="391082"/>
            <a:ext cx="1681870" cy="1261402"/>
          </a:xfrm>
          <a:prstGeom prst="rect">
            <a:avLst/>
          </a:prstGeom>
        </p:spPr>
      </p:pic>
      <p:sp>
        <p:nvSpPr>
          <p:cNvPr id="6" name="Action Button: Go Forward or Next 5">
            <a:hlinkClick r:id="rId5" action="ppaction://hlinksldjump" highlightClick="1"/>
            <a:extLst>
              <a:ext uri="{FF2B5EF4-FFF2-40B4-BE49-F238E27FC236}">
                <a16:creationId xmlns:a16="http://schemas.microsoft.com/office/drawing/2014/main" id="{E9879137-E706-4393-83EB-2993F3B6611B}"/>
              </a:ext>
            </a:extLst>
          </p:cNvPr>
          <p:cNvSpPr/>
          <p:nvPr/>
        </p:nvSpPr>
        <p:spPr>
          <a:xfrm>
            <a:off x="7362334" y="2822858"/>
            <a:ext cx="937851" cy="981687"/>
          </a:xfrm>
          <a:prstGeom prst="actionButtonForwardNex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BE2470D1-EE76-4104-BCEB-9877EB0712B7}"/>
              </a:ext>
            </a:extLst>
          </p:cNvPr>
          <p:cNvSpPr txBox="1"/>
          <p:nvPr/>
        </p:nvSpPr>
        <p:spPr>
          <a:xfrm>
            <a:off x="7117340" y="2065093"/>
            <a:ext cx="1954491" cy="646331"/>
          </a:xfrm>
          <a:prstGeom prst="rect">
            <a:avLst/>
          </a:prstGeom>
          <a:noFill/>
        </p:spPr>
        <p:txBody>
          <a:bodyPr wrap="square" rtlCol="0">
            <a:spAutoFit/>
          </a:bodyPr>
          <a:lstStyle/>
          <a:p>
            <a:r>
              <a:rPr lang="en-US" dirty="0"/>
              <a:t>Basic art Teams/zoom</a:t>
            </a:r>
          </a:p>
        </p:txBody>
      </p:sp>
      <p:sp>
        <p:nvSpPr>
          <p:cNvPr id="13" name="Action Button: Go Forward or Next 12">
            <a:hlinkClick r:id="rId6" action="ppaction://hlinksldjump" highlightClick="1"/>
            <a:extLst>
              <a:ext uri="{FF2B5EF4-FFF2-40B4-BE49-F238E27FC236}">
                <a16:creationId xmlns:a16="http://schemas.microsoft.com/office/drawing/2014/main" id="{9956A104-C0A7-4CEF-A161-023577FFF5A9}"/>
              </a:ext>
            </a:extLst>
          </p:cNvPr>
          <p:cNvSpPr/>
          <p:nvPr/>
        </p:nvSpPr>
        <p:spPr>
          <a:xfrm>
            <a:off x="7409649" y="4762776"/>
            <a:ext cx="1140461" cy="1069681"/>
          </a:xfrm>
          <a:prstGeom prst="actionButtonForwardNex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053818DD-D07E-476A-97D6-EE3E3D979C77}"/>
              </a:ext>
            </a:extLst>
          </p:cNvPr>
          <p:cNvSpPr txBox="1"/>
          <p:nvPr/>
        </p:nvSpPr>
        <p:spPr>
          <a:xfrm>
            <a:off x="7196594" y="4007436"/>
            <a:ext cx="1830799" cy="646331"/>
          </a:xfrm>
          <a:prstGeom prst="rect">
            <a:avLst/>
          </a:prstGeom>
          <a:noFill/>
        </p:spPr>
        <p:txBody>
          <a:bodyPr wrap="square" rtlCol="0">
            <a:spAutoFit/>
          </a:bodyPr>
          <a:lstStyle/>
          <a:p>
            <a:r>
              <a:rPr lang="en-US" dirty="0"/>
              <a:t>Jewelry </a:t>
            </a:r>
          </a:p>
          <a:p>
            <a:r>
              <a:rPr lang="en-US" dirty="0"/>
              <a:t>Teams/ zoom</a:t>
            </a:r>
          </a:p>
        </p:txBody>
      </p:sp>
    </p:spTree>
    <p:extLst>
      <p:ext uri="{BB962C8B-B14F-4D97-AF65-F5344CB8AC3E}">
        <p14:creationId xmlns:p14="http://schemas.microsoft.com/office/powerpoint/2010/main" val="17349120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D5715-696F-4A74-B9F7-C5D469167639}"/>
              </a:ext>
            </a:extLst>
          </p:cNvPr>
          <p:cNvSpPr>
            <a:spLocks noGrp="1"/>
          </p:cNvSpPr>
          <p:nvPr>
            <p:ph type="title"/>
          </p:nvPr>
        </p:nvSpPr>
        <p:spPr/>
        <p:txBody>
          <a:bodyPr/>
          <a:lstStyle/>
          <a:p>
            <a:r>
              <a:rPr lang="en-US" dirty="0"/>
              <a:t>Basic art Syllabus</a:t>
            </a:r>
          </a:p>
        </p:txBody>
      </p:sp>
      <p:sp>
        <p:nvSpPr>
          <p:cNvPr id="3" name="Content Placeholder 2">
            <a:extLst>
              <a:ext uri="{FF2B5EF4-FFF2-40B4-BE49-F238E27FC236}">
                <a16:creationId xmlns:a16="http://schemas.microsoft.com/office/drawing/2014/main" id="{81482A70-85D3-4D55-9CC9-319788F560D9}"/>
              </a:ext>
            </a:extLst>
          </p:cNvPr>
          <p:cNvSpPr>
            <a:spLocks noGrp="1"/>
          </p:cNvSpPr>
          <p:nvPr>
            <p:ph idx="1"/>
          </p:nvPr>
        </p:nvSpPr>
        <p:spPr>
          <a:xfrm>
            <a:off x="838200" y="1367862"/>
            <a:ext cx="10515600" cy="5060315"/>
          </a:xfrm>
        </p:spPr>
        <p:txBody>
          <a:bodyPr>
            <a:normAutofit fontScale="92500" lnSpcReduction="20000"/>
          </a:bodyPr>
          <a:lstStyle/>
          <a:p>
            <a:r>
              <a:rPr lang="en-US" b="1" dirty="0"/>
              <a:t>Instructor:</a:t>
            </a:r>
            <a:r>
              <a:rPr lang="en-US" dirty="0"/>
              <a:t>  	Mrs. Brooks</a:t>
            </a:r>
          </a:p>
          <a:p>
            <a:r>
              <a:rPr lang="en-US" b="1" dirty="0"/>
              <a:t>Course title:</a:t>
            </a:r>
            <a:r>
              <a:rPr lang="en-US" dirty="0"/>
              <a:t>	Basic Art 1</a:t>
            </a:r>
          </a:p>
          <a:p>
            <a:r>
              <a:rPr lang="en-US" b="1" dirty="0"/>
              <a:t>Place/Time:</a:t>
            </a:r>
            <a:r>
              <a:rPr lang="en-US" dirty="0"/>
              <a:t>	Distance Learning</a:t>
            </a:r>
          </a:p>
          <a:p>
            <a:r>
              <a:rPr lang="en-US" dirty="0"/>
              <a:t>Essential Learning Standards</a:t>
            </a:r>
          </a:p>
          <a:p>
            <a:endParaRPr lang="en-US" dirty="0"/>
          </a:p>
          <a:p>
            <a:r>
              <a:rPr lang="en-US" b="1" dirty="0"/>
              <a:t> </a:t>
            </a:r>
            <a:r>
              <a:rPr lang="en-US" dirty="0"/>
              <a:t>Fine Arts Essential standards</a:t>
            </a:r>
          </a:p>
          <a:p>
            <a:pPr lvl="0"/>
            <a:r>
              <a:rPr lang="en-US" dirty="0"/>
              <a:t>Students will use multiple approaches to begin creative endeavors</a:t>
            </a:r>
          </a:p>
          <a:p>
            <a:pPr lvl="0"/>
            <a:r>
              <a:rPr lang="en-US" dirty="0"/>
              <a:t>Students will organize and develop artistic ideas and work</a:t>
            </a:r>
          </a:p>
          <a:p>
            <a:pPr lvl="0"/>
            <a:r>
              <a:rPr lang="en-US" dirty="0"/>
              <a:t>Students will refine and complete artistic works of art</a:t>
            </a:r>
          </a:p>
          <a:p>
            <a:pPr lvl="0"/>
            <a:r>
              <a:rPr lang="en-US" dirty="0"/>
              <a:t>Students will analyze and interpret artistic work for reflection</a:t>
            </a:r>
          </a:p>
          <a:p>
            <a:pPr lvl="0"/>
            <a:r>
              <a:rPr lang="en-US" dirty="0"/>
              <a:t>Students will analyze and interpret artistic work for community exhibits</a:t>
            </a:r>
          </a:p>
          <a:p>
            <a:endParaRPr lang="en-US" dirty="0"/>
          </a:p>
        </p:txBody>
      </p:sp>
      <p:sp>
        <p:nvSpPr>
          <p:cNvPr id="7" name="Action Button: Go to End 6">
            <a:hlinkClick r:id="" action="ppaction://hlinkshowjump?jump=nextslide" highlightClick="1"/>
            <a:extLst>
              <a:ext uri="{FF2B5EF4-FFF2-40B4-BE49-F238E27FC236}">
                <a16:creationId xmlns:a16="http://schemas.microsoft.com/office/drawing/2014/main" id="{C412EB2D-CCB0-4294-9A8D-524DD868A390}"/>
              </a:ext>
            </a:extLst>
          </p:cNvPr>
          <p:cNvSpPr/>
          <p:nvPr/>
        </p:nvSpPr>
        <p:spPr>
          <a:xfrm>
            <a:off x="11546601" y="6320968"/>
            <a:ext cx="516368" cy="466806"/>
          </a:xfrm>
          <a:prstGeom prst="actionButtonEnd">
            <a:avLst/>
          </a:prstGeom>
          <a:solidFill>
            <a:srgbClr val="68F75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hlinkClick r:id="" action="ppaction://hlinkshowjump?jump=nextslide"/>
              </a:rPr>
              <a:t>c</a:t>
            </a:r>
            <a:endParaRPr lang="en-US" dirty="0"/>
          </a:p>
        </p:txBody>
      </p:sp>
    </p:spTree>
    <p:extLst>
      <p:ext uri="{BB962C8B-B14F-4D97-AF65-F5344CB8AC3E}">
        <p14:creationId xmlns:p14="http://schemas.microsoft.com/office/powerpoint/2010/main" val="22856903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9F726-864A-46EB-955B-3D3C93D85FEC}"/>
              </a:ext>
            </a:extLst>
          </p:cNvPr>
          <p:cNvSpPr>
            <a:spLocks noGrp="1"/>
          </p:cNvSpPr>
          <p:nvPr>
            <p:ph type="title"/>
          </p:nvPr>
        </p:nvSpPr>
        <p:spPr/>
        <p:txBody>
          <a:bodyPr/>
          <a:lstStyle/>
          <a:p>
            <a:r>
              <a:rPr lang="en-US" dirty="0"/>
              <a:t>Basic art Syllabus continued</a:t>
            </a:r>
          </a:p>
        </p:txBody>
      </p:sp>
      <p:sp>
        <p:nvSpPr>
          <p:cNvPr id="3" name="Content Placeholder 2">
            <a:extLst>
              <a:ext uri="{FF2B5EF4-FFF2-40B4-BE49-F238E27FC236}">
                <a16:creationId xmlns:a16="http://schemas.microsoft.com/office/drawing/2014/main" id="{63E86829-2927-40CE-B78D-3FAB74C8C600}"/>
              </a:ext>
            </a:extLst>
          </p:cNvPr>
          <p:cNvSpPr>
            <a:spLocks noGrp="1"/>
          </p:cNvSpPr>
          <p:nvPr>
            <p:ph idx="1"/>
          </p:nvPr>
        </p:nvSpPr>
        <p:spPr>
          <a:xfrm>
            <a:off x="838200" y="1402080"/>
            <a:ext cx="10515600" cy="4774883"/>
          </a:xfrm>
        </p:spPr>
        <p:txBody>
          <a:bodyPr>
            <a:normAutofit fontScale="77500" lnSpcReduction="20000"/>
          </a:bodyPr>
          <a:lstStyle/>
          <a:p>
            <a:r>
              <a:rPr lang="en-US" b="1" dirty="0"/>
              <a:t>Course Description:</a:t>
            </a:r>
            <a:r>
              <a:rPr lang="en-US" dirty="0"/>
              <a:t>  It is my hope that from this course you will gain sufficient knowledge to provide substantive secondary and adult level art instruction.  To help you do so, this course entails nine practicum experiences.  The majority of the class work entails preparation for these teaching endeavors through discussions, lectures, and assigned projects on the pertinent art education topics. Zoom synchronized and asynchronized videos and instruction.</a:t>
            </a:r>
          </a:p>
          <a:p>
            <a:pPr marL="0" indent="0">
              <a:buNone/>
            </a:pPr>
            <a:endParaRPr lang="en-US" dirty="0"/>
          </a:p>
          <a:p>
            <a:pPr marL="0" indent="0">
              <a:buNone/>
            </a:pPr>
            <a:endParaRPr lang="en-US" dirty="0"/>
          </a:p>
          <a:p>
            <a:r>
              <a:rPr lang="en-US" b="1" dirty="0"/>
              <a:t>Course Objective:</a:t>
            </a:r>
            <a:r>
              <a:rPr lang="en-US" dirty="0"/>
              <a:t>  Students will work towards achieving the general goals of the art education program: 1) To apply a philosophy that is meaningfully integrates an encompassing view of art education and life experiences. 2) To apply a global perspective to issues of culture (including class, race, gender, ethnicity, values, etc.) as they apply to art experience. 3) To effect change through the art experience to improve quality of life. 4) To possess a knowledge of the content area of basic art.</a:t>
            </a:r>
          </a:p>
          <a:p>
            <a:endParaRPr lang="en-US" dirty="0"/>
          </a:p>
          <a:p>
            <a:endParaRPr lang="en-US" dirty="0"/>
          </a:p>
        </p:txBody>
      </p:sp>
      <p:sp>
        <p:nvSpPr>
          <p:cNvPr id="8" name="Action Button: Go to End 7">
            <a:hlinkClick r:id="" action="ppaction://hlinkshowjump?jump=nextslide" highlightClick="1"/>
            <a:extLst>
              <a:ext uri="{FF2B5EF4-FFF2-40B4-BE49-F238E27FC236}">
                <a16:creationId xmlns:a16="http://schemas.microsoft.com/office/drawing/2014/main" id="{4B97B0C0-E163-4A47-B608-2B03F754E503}"/>
              </a:ext>
            </a:extLst>
          </p:cNvPr>
          <p:cNvSpPr/>
          <p:nvPr/>
        </p:nvSpPr>
        <p:spPr>
          <a:xfrm>
            <a:off x="11546601" y="6320968"/>
            <a:ext cx="516368" cy="466806"/>
          </a:xfrm>
          <a:prstGeom prst="actionButtonEnd">
            <a:avLst/>
          </a:prstGeom>
          <a:solidFill>
            <a:srgbClr val="68F75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t>
            </a:r>
          </a:p>
        </p:txBody>
      </p:sp>
    </p:spTree>
    <p:extLst>
      <p:ext uri="{BB962C8B-B14F-4D97-AF65-F5344CB8AC3E}">
        <p14:creationId xmlns:p14="http://schemas.microsoft.com/office/powerpoint/2010/main" val="4991679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9F726-864A-46EB-955B-3D3C93D85FEC}"/>
              </a:ext>
            </a:extLst>
          </p:cNvPr>
          <p:cNvSpPr>
            <a:spLocks noGrp="1"/>
          </p:cNvSpPr>
          <p:nvPr>
            <p:ph type="title"/>
          </p:nvPr>
        </p:nvSpPr>
        <p:spPr/>
        <p:txBody>
          <a:bodyPr/>
          <a:lstStyle/>
          <a:p>
            <a:r>
              <a:rPr lang="en-US" dirty="0"/>
              <a:t>Basic art Syllabus continued</a:t>
            </a:r>
          </a:p>
        </p:txBody>
      </p:sp>
      <p:sp>
        <p:nvSpPr>
          <p:cNvPr id="3" name="Content Placeholder 2">
            <a:extLst>
              <a:ext uri="{FF2B5EF4-FFF2-40B4-BE49-F238E27FC236}">
                <a16:creationId xmlns:a16="http://schemas.microsoft.com/office/drawing/2014/main" id="{63E86829-2927-40CE-B78D-3FAB74C8C600}"/>
              </a:ext>
            </a:extLst>
          </p:cNvPr>
          <p:cNvSpPr>
            <a:spLocks noGrp="1"/>
          </p:cNvSpPr>
          <p:nvPr>
            <p:ph idx="1"/>
          </p:nvPr>
        </p:nvSpPr>
        <p:spPr>
          <a:xfrm>
            <a:off x="838200" y="1402080"/>
            <a:ext cx="10515600" cy="5090795"/>
          </a:xfrm>
        </p:spPr>
        <p:txBody>
          <a:bodyPr>
            <a:normAutofit fontScale="77500" lnSpcReduction="20000"/>
          </a:bodyPr>
          <a:lstStyle/>
          <a:p>
            <a:pPr marL="0" indent="0">
              <a:buNone/>
            </a:pPr>
            <a:endParaRPr lang="en-US" dirty="0"/>
          </a:p>
          <a:p>
            <a:r>
              <a:rPr lang="en-US" b="1" dirty="0"/>
              <a:t>Class Projects:</a:t>
            </a:r>
            <a:r>
              <a:rPr lang="en-US" dirty="0"/>
              <a:t>  During each (quarter) (semester) term, I will assign in class art project in various art media (drawing and painting, and creating).  Each student is responsible for completing each project by the due date and keeping that project in his or her portfolio (provided and stored at home).  I will assign approximately 10-11 major pieces per term in addition to in class exercises. In the event that an individual may complete all assigned task before the end of the term, that student is expected to complete additional student choice projects until the end of the term.</a:t>
            </a:r>
          </a:p>
          <a:p>
            <a:pPr marL="0" indent="0">
              <a:buNone/>
            </a:pPr>
            <a:endParaRPr lang="en-US" dirty="0"/>
          </a:p>
          <a:p>
            <a:r>
              <a:rPr lang="en-US" b="1" dirty="0"/>
              <a:t>Test:</a:t>
            </a:r>
            <a:r>
              <a:rPr lang="en-US" dirty="0"/>
              <a:t>  Student will be asked to complete a Classroom Based Performance Assessment according to Washington State Standards of Learning.</a:t>
            </a:r>
          </a:p>
          <a:p>
            <a:r>
              <a:rPr lang="en-US" dirty="0"/>
              <a:t>A pre assessment and a post assessment</a:t>
            </a:r>
          </a:p>
          <a:p>
            <a:r>
              <a:rPr lang="en-US" b="1" dirty="0"/>
              <a:t>Participation:</a:t>
            </a:r>
            <a:r>
              <a:rPr lang="en-US" dirty="0"/>
              <a:t>  Daily effort, class participation, and attendance are important to progress.  I encourage each student to do his or her best each day.  I follow attendance and make up work policies outlined in the student handbook.</a:t>
            </a:r>
          </a:p>
          <a:p>
            <a:endParaRPr lang="en-US" dirty="0"/>
          </a:p>
        </p:txBody>
      </p:sp>
      <p:sp>
        <p:nvSpPr>
          <p:cNvPr id="7" name="Action Button: Go to End 6">
            <a:hlinkClick r:id="" action="ppaction://hlinkshowjump?jump=nextslide" highlightClick="1"/>
            <a:extLst>
              <a:ext uri="{FF2B5EF4-FFF2-40B4-BE49-F238E27FC236}">
                <a16:creationId xmlns:a16="http://schemas.microsoft.com/office/drawing/2014/main" id="{2901920E-6C64-4D0E-8FFE-6A941FB44B91}"/>
              </a:ext>
            </a:extLst>
          </p:cNvPr>
          <p:cNvSpPr/>
          <p:nvPr/>
        </p:nvSpPr>
        <p:spPr>
          <a:xfrm>
            <a:off x="11355440" y="6194774"/>
            <a:ext cx="516368" cy="466806"/>
          </a:xfrm>
          <a:prstGeom prst="actionButtonEnd">
            <a:avLst/>
          </a:prstGeom>
          <a:solidFill>
            <a:srgbClr val="68F75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15718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9F726-864A-46EB-955B-3D3C93D85FEC}"/>
              </a:ext>
            </a:extLst>
          </p:cNvPr>
          <p:cNvSpPr>
            <a:spLocks noGrp="1"/>
          </p:cNvSpPr>
          <p:nvPr>
            <p:ph type="title"/>
          </p:nvPr>
        </p:nvSpPr>
        <p:spPr/>
        <p:txBody>
          <a:bodyPr/>
          <a:lstStyle/>
          <a:p>
            <a:r>
              <a:rPr lang="en-US" dirty="0"/>
              <a:t>Basic art Syllabus continued</a:t>
            </a:r>
          </a:p>
        </p:txBody>
      </p:sp>
      <p:sp>
        <p:nvSpPr>
          <p:cNvPr id="3" name="Content Placeholder 2">
            <a:extLst>
              <a:ext uri="{FF2B5EF4-FFF2-40B4-BE49-F238E27FC236}">
                <a16:creationId xmlns:a16="http://schemas.microsoft.com/office/drawing/2014/main" id="{63E86829-2927-40CE-B78D-3FAB74C8C600}"/>
              </a:ext>
            </a:extLst>
          </p:cNvPr>
          <p:cNvSpPr>
            <a:spLocks noGrp="1"/>
          </p:cNvSpPr>
          <p:nvPr>
            <p:ph idx="1"/>
          </p:nvPr>
        </p:nvSpPr>
        <p:spPr>
          <a:xfrm>
            <a:off x="838200" y="1402080"/>
            <a:ext cx="10515600" cy="5455920"/>
          </a:xfrm>
        </p:spPr>
        <p:txBody>
          <a:bodyPr>
            <a:normAutofit fontScale="25000" lnSpcReduction="20000"/>
          </a:bodyPr>
          <a:lstStyle/>
          <a:p>
            <a:pPr marL="0" indent="0">
              <a:buNone/>
            </a:pPr>
            <a:endParaRPr lang="en-US" dirty="0"/>
          </a:p>
          <a:p>
            <a:pPr marL="0" indent="0">
              <a:buNone/>
            </a:pPr>
            <a:r>
              <a:rPr lang="en-US" sz="7200" b="1" dirty="0">
                <a:latin typeface="Roboto"/>
              </a:rPr>
              <a:t>Grading:</a:t>
            </a:r>
            <a:r>
              <a:rPr lang="en-US" sz="7200" dirty="0">
                <a:latin typeface="Roboto"/>
              </a:rPr>
              <a:t>  I will evaluate work as outlined in the attached rubrics, manufacturing sheets, graphic organizers, time sheets and the composition.  I assess grades each term according to the following scale:</a:t>
            </a:r>
          </a:p>
          <a:p>
            <a:r>
              <a:rPr lang="en-US" sz="7200" dirty="0">
                <a:latin typeface="Roboto"/>
              </a:rPr>
              <a:t>Class Projects  		8 @ 	10 pts</a:t>
            </a:r>
          </a:p>
          <a:p>
            <a:r>
              <a:rPr lang="en-US" sz="7200" dirty="0">
                <a:latin typeface="Roboto"/>
              </a:rPr>
              <a:t>Participation/effort(weekly)		10pts</a:t>
            </a:r>
          </a:p>
          <a:p>
            <a:r>
              <a:rPr lang="en-US" sz="7200" dirty="0">
                <a:latin typeface="Roboto"/>
              </a:rPr>
              <a:t>CBPA’s </a:t>
            </a:r>
            <a:r>
              <a:rPr lang="en-US" sz="7200" dirty="0" err="1">
                <a:latin typeface="Roboto"/>
              </a:rPr>
              <a:t>assessents</a:t>
            </a:r>
            <a:r>
              <a:rPr lang="en-US" sz="7200" dirty="0">
                <a:latin typeface="Roboto"/>
              </a:rPr>
              <a:t>			10pts</a:t>
            </a:r>
          </a:p>
          <a:p>
            <a:pPr marL="0" indent="0">
              <a:buNone/>
            </a:pPr>
            <a:r>
              <a:rPr lang="en-US" sz="7200" dirty="0">
                <a:latin typeface="Roboto"/>
              </a:rPr>
              <a:t> </a:t>
            </a:r>
          </a:p>
          <a:p>
            <a:r>
              <a:rPr lang="en-US" sz="7200" dirty="0">
                <a:latin typeface="Roboto"/>
              </a:rPr>
              <a:t>Projects will be evaluated according to the following criteria:</a:t>
            </a:r>
          </a:p>
          <a:p>
            <a:r>
              <a:rPr lang="en-US" sz="7200" b="1" dirty="0">
                <a:latin typeface="Roboto"/>
              </a:rPr>
              <a:t>Effort:</a:t>
            </a:r>
            <a:endParaRPr lang="en-US" sz="7200" dirty="0">
              <a:latin typeface="Roboto"/>
            </a:endParaRPr>
          </a:p>
          <a:p>
            <a:pPr lvl="0"/>
            <a:r>
              <a:rPr lang="en-US" sz="7200" dirty="0">
                <a:latin typeface="Roboto"/>
              </a:rPr>
              <a:t>Puts forth best effort to complete the projects as explained</a:t>
            </a:r>
          </a:p>
          <a:p>
            <a:r>
              <a:rPr lang="en-US" sz="7200" b="1" dirty="0">
                <a:latin typeface="Roboto"/>
              </a:rPr>
              <a:t>Craftsmanship:</a:t>
            </a:r>
            <a:endParaRPr lang="en-US" sz="7200" dirty="0">
              <a:latin typeface="Roboto"/>
            </a:endParaRPr>
          </a:p>
          <a:p>
            <a:pPr lvl="0"/>
            <a:r>
              <a:rPr lang="en-US" sz="7200" dirty="0">
                <a:latin typeface="Roboto"/>
              </a:rPr>
              <a:t>Handles art materials correctly.  Professionally presents final projects (neat, clean, wrinkle-free)</a:t>
            </a:r>
          </a:p>
          <a:p>
            <a:pPr marL="0" indent="0">
              <a:buNone/>
            </a:pPr>
            <a:endParaRPr lang="en-US" sz="7200" dirty="0">
              <a:latin typeface="Roboto"/>
            </a:endParaRPr>
          </a:p>
          <a:p>
            <a:r>
              <a:rPr lang="en-US" sz="7200" b="1" dirty="0">
                <a:latin typeface="Roboto"/>
              </a:rPr>
              <a:t>Meets Assignment Objectives:</a:t>
            </a:r>
            <a:endParaRPr lang="en-US" sz="7200" dirty="0">
              <a:latin typeface="Roboto"/>
            </a:endParaRPr>
          </a:p>
          <a:p>
            <a:pPr lvl="0"/>
            <a:r>
              <a:rPr lang="en-US" sz="7200" dirty="0">
                <a:latin typeface="Roboto"/>
              </a:rPr>
              <a:t>Completes each project according to instruction</a:t>
            </a:r>
          </a:p>
          <a:p>
            <a:pPr lvl="0"/>
            <a:r>
              <a:rPr lang="en-US" sz="7200" dirty="0">
                <a:latin typeface="Roboto"/>
              </a:rPr>
              <a:t>Demonstrates an understanding of the assignment</a:t>
            </a:r>
          </a:p>
          <a:p>
            <a:pPr marL="0" indent="0">
              <a:buNone/>
            </a:pPr>
            <a:endParaRPr lang="en-US" dirty="0"/>
          </a:p>
        </p:txBody>
      </p:sp>
      <p:sp>
        <p:nvSpPr>
          <p:cNvPr id="7" name="Action Button: Go to End 6">
            <a:hlinkClick r:id="" action="ppaction://hlinkshowjump?jump=nextslide" highlightClick="1"/>
            <a:extLst>
              <a:ext uri="{FF2B5EF4-FFF2-40B4-BE49-F238E27FC236}">
                <a16:creationId xmlns:a16="http://schemas.microsoft.com/office/drawing/2014/main" id="{AFE0DB53-F810-4EA1-88AB-B7A5E7640257}"/>
              </a:ext>
            </a:extLst>
          </p:cNvPr>
          <p:cNvSpPr/>
          <p:nvPr/>
        </p:nvSpPr>
        <p:spPr>
          <a:xfrm>
            <a:off x="11355440" y="6194774"/>
            <a:ext cx="516368" cy="466806"/>
          </a:xfrm>
          <a:prstGeom prst="actionButtonEnd">
            <a:avLst/>
          </a:prstGeom>
          <a:solidFill>
            <a:srgbClr val="68F75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6180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9F726-864A-46EB-955B-3D3C93D85FEC}"/>
              </a:ext>
            </a:extLst>
          </p:cNvPr>
          <p:cNvSpPr>
            <a:spLocks noGrp="1"/>
          </p:cNvSpPr>
          <p:nvPr>
            <p:ph type="title"/>
          </p:nvPr>
        </p:nvSpPr>
        <p:spPr/>
        <p:txBody>
          <a:bodyPr/>
          <a:lstStyle/>
          <a:p>
            <a:r>
              <a:rPr lang="en-US" dirty="0"/>
              <a:t>Basic art Syllabus continued</a:t>
            </a:r>
          </a:p>
        </p:txBody>
      </p:sp>
      <p:sp>
        <p:nvSpPr>
          <p:cNvPr id="3" name="Content Placeholder 2">
            <a:extLst>
              <a:ext uri="{FF2B5EF4-FFF2-40B4-BE49-F238E27FC236}">
                <a16:creationId xmlns:a16="http://schemas.microsoft.com/office/drawing/2014/main" id="{63E86829-2927-40CE-B78D-3FAB74C8C600}"/>
              </a:ext>
            </a:extLst>
          </p:cNvPr>
          <p:cNvSpPr>
            <a:spLocks noGrp="1"/>
          </p:cNvSpPr>
          <p:nvPr>
            <p:ph idx="1"/>
          </p:nvPr>
        </p:nvSpPr>
        <p:spPr>
          <a:xfrm>
            <a:off x="838200" y="1402080"/>
            <a:ext cx="10515600" cy="5090795"/>
          </a:xfrm>
        </p:spPr>
        <p:txBody>
          <a:bodyPr>
            <a:normAutofit/>
          </a:bodyPr>
          <a:lstStyle/>
          <a:p>
            <a:r>
              <a:rPr lang="en-US" dirty="0"/>
              <a:t>Fees and Materials</a:t>
            </a:r>
          </a:p>
          <a:p>
            <a:r>
              <a:rPr lang="en-US" dirty="0"/>
              <a:t>Students will need to be responsible for </a:t>
            </a:r>
            <a:r>
              <a:rPr lang="en-US" dirty="0" err="1"/>
              <a:t>aquiring</a:t>
            </a:r>
            <a:r>
              <a:rPr lang="en-US" dirty="0"/>
              <a:t> their own materials for each project. If student are not able to purchase supplies or tools needed, then they should contact me and request specific  supplies they will need to complete each project. I will try to supply the student with minimum supplies required for each project. Students will be able to pick up these supplies in the main office.</a:t>
            </a:r>
          </a:p>
          <a:p>
            <a:r>
              <a:rPr lang="en-US" dirty="0"/>
              <a:t>Tools if a student request tools, then they will be responsible for maintaining and returning the tools back to HHS. If tools are lost or damaged then the student will need to replace the tools or be subject to a fine.</a:t>
            </a:r>
          </a:p>
          <a:p>
            <a:pPr marL="0" indent="0">
              <a:buNone/>
            </a:pPr>
            <a:endParaRPr lang="en-US" dirty="0"/>
          </a:p>
        </p:txBody>
      </p:sp>
      <p:sp>
        <p:nvSpPr>
          <p:cNvPr id="7" name="Action Button: Go to End 6">
            <a:hlinkClick r:id="" action="ppaction://hlinkshowjump?jump=nextslide" highlightClick="1"/>
            <a:extLst>
              <a:ext uri="{FF2B5EF4-FFF2-40B4-BE49-F238E27FC236}">
                <a16:creationId xmlns:a16="http://schemas.microsoft.com/office/drawing/2014/main" id="{741B2120-4A3F-458F-BF86-1C3A340341EC}"/>
              </a:ext>
            </a:extLst>
          </p:cNvPr>
          <p:cNvSpPr/>
          <p:nvPr/>
        </p:nvSpPr>
        <p:spPr>
          <a:xfrm>
            <a:off x="11355440" y="6194774"/>
            <a:ext cx="516368" cy="466806"/>
          </a:xfrm>
          <a:prstGeom prst="actionButtonEnd">
            <a:avLst/>
          </a:prstGeom>
          <a:solidFill>
            <a:srgbClr val="68F75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14668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9F726-864A-46EB-955B-3D3C93D85FEC}"/>
              </a:ext>
            </a:extLst>
          </p:cNvPr>
          <p:cNvSpPr>
            <a:spLocks noGrp="1"/>
          </p:cNvSpPr>
          <p:nvPr>
            <p:ph type="title"/>
          </p:nvPr>
        </p:nvSpPr>
        <p:spPr>
          <a:xfrm>
            <a:off x="838200" y="365125"/>
            <a:ext cx="10515600" cy="671195"/>
          </a:xfrm>
        </p:spPr>
        <p:txBody>
          <a:bodyPr>
            <a:normAutofit fontScale="90000"/>
          </a:bodyPr>
          <a:lstStyle/>
          <a:p>
            <a:r>
              <a:rPr lang="en-US" dirty="0"/>
              <a:t>Basic art Syllabus continued</a:t>
            </a:r>
          </a:p>
        </p:txBody>
      </p:sp>
      <p:sp>
        <p:nvSpPr>
          <p:cNvPr id="3" name="Content Placeholder 2">
            <a:extLst>
              <a:ext uri="{FF2B5EF4-FFF2-40B4-BE49-F238E27FC236}">
                <a16:creationId xmlns:a16="http://schemas.microsoft.com/office/drawing/2014/main" id="{63E86829-2927-40CE-B78D-3FAB74C8C600}"/>
              </a:ext>
            </a:extLst>
          </p:cNvPr>
          <p:cNvSpPr>
            <a:spLocks noGrp="1"/>
          </p:cNvSpPr>
          <p:nvPr>
            <p:ph idx="1"/>
          </p:nvPr>
        </p:nvSpPr>
        <p:spPr>
          <a:xfrm>
            <a:off x="838200" y="1036320"/>
            <a:ext cx="10515600" cy="5653218"/>
          </a:xfrm>
        </p:spPr>
        <p:txBody>
          <a:bodyPr>
            <a:normAutofit fontScale="40000" lnSpcReduction="20000"/>
          </a:bodyPr>
          <a:lstStyle/>
          <a:p>
            <a:r>
              <a:rPr lang="en-US" sz="5100" b="1" dirty="0"/>
              <a:t>Projects/Times lines</a:t>
            </a:r>
            <a:endParaRPr lang="en-US" sz="5100" dirty="0"/>
          </a:p>
          <a:p>
            <a:pPr marL="0" indent="0">
              <a:buNone/>
            </a:pPr>
            <a:endParaRPr lang="en-US" dirty="0"/>
          </a:p>
          <a:p>
            <a:pPr lvl="0" algn="ctr"/>
            <a:r>
              <a:rPr lang="en-US" sz="5000" dirty="0"/>
              <a:t>Zentangle  practice</a:t>
            </a:r>
            <a:r>
              <a:rPr lang="en-US" sz="5000" b="1" dirty="0"/>
              <a:t>/ week 1</a:t>
            </a:r>
            <a:endParaRPr lang="en-US" sz="5000" dirty="0"/>
          </a:p>
          <a:p>
            <a:pPr lvl="0" algn="ctr"/>
            <a:r>
              <a:rPr lang="en-US" sz="5000" dirty="0"/>
              <a:t>Zentangle Project</a:t>
            </a:r>
            <a:r>
              <a:rPr lang="en-US" sz="5000" b="1" dirty="0"/>
              <a:t>/week 2/3</a:t>
            </a:r>
            <a:endParaRPr lang="en-US" sz="5000" dirty="0"/>
          </a:p>
          <a:p>
            <a:pPr lvl="0" algn="ctr"/>
            <a:r>
              <a:rPr lang="en-US" sz="5000" dirty="0"/>
              <a:t>Facial characteristic  practice</a:t>
            </a:r>
            <a:r>
              <a:rPr lang="en-US" sz="5000" b="1" dirty="0"/>
              <a:t>/ week 4</a:t>
            </a:r>
            <a:r>
              <a:rPr lang="en-US" sz="5000" dirty="0"/>
              <a:t>		</a:t>
            </a:r>
          </a:p>
          <a:p>
            <a:pPr lvl="0" algn="ctr"/>
            <a:r>
              <a:rPr lang="en-US" sz="5000" dirty="0"/>
              <a:t>Family/self Portrait /</a:t>
            </a:r>
            <a:r>
              <a:rPr lang="en-US" sz="5000" b="1" dirty="0"/>
              <a:t>week 5/6</a:t>
            </a:r>
            <a:endParaRPr lang="en-US" sz="5000" dirty="0"/>
          </a:p>
          <a:p>
            <a:pPr lvl="0" algn="ctr"/>
            <a:r>
              <a:rPr lang="en-US" sz="5000" dirty="0"/>
              <a:t>Paper 3-d black and white Mandala</a:t>
            </a:r>
            <a:r>
              <a:rPr lang="en-US" sz="5000" b="1" dirty="0"/>
              <a:t> week 7/8</a:t>
            </a:r>
            <a:endParaRPr lang="en-US" sz="5000" dirty="0"/>
          </a:p>
          <a:p>
            <a:pPr lvl="0" algn="ctr"/>
            <a:r>
              <a:rPr lang="en-US" sz="5000" dirty="0"/>
              <a:t>Color wheel/</a:t>
            </a:r>
            <a:r>
              <a:rPr lang="en-US" sz="5000" b="1" dirty="0"/>
              <a:t>week 9 </a:t>
            </a:r>
            <a:endParaRPr lang="en-US" sz="5000" dirty="0"/>
          </a:p>
          <a:p>
            <a:pPr lvl="0" algn="ctr"/>
            <a:r>
              <a:rPr lang="en-US" sz="5000" dirty="0"/>
              <a:t>Color Mandala </a:t>
            </a:r>
            <a:r>
              <a:rPr lang="en-US" sz="5000" b="1" dirty="0"/>
              <a:t>week10/11  </a:t>
            </a:r>
            <a:endParaRPr lang="en-US" sz="5000" dirty="0"/>
          </a:p>
          <a:p>
            <a:pPr lvl="0" algn="ctr"/>
            <a:r>
              <a:rPr lang="en-US" sz="5000" dirty="0"/>
              <a:t>Water color study</a:t>
            </a:r>
            <a:r>
              <a:rPr lang="en-US" sz="5000" b="1" dirty="0"/>
              <a:t> / week 12/13</a:t>
            </a:r>
            <a:endParaRPr lang="en-US" sz="5000" dirty="0"/>
          </a:p>
          <a:p>
            <a:pPr lvl="0" algn="ctr"/>
            <a:r>
              <a:rPr lang="en-US" sz="5000" dirty="0"/>
              <a:t>Pen/Ink practice/</a:t>
            </a:r>
            <a:r>
              <a:rPr lang="en-US" sz="5000" b="1" dirty="0"/>
              <a:t>week 14</a:t>
            </a:r>
            <a:endParaRPr lang="en-US" sz="5000" dirty="0"/>
          </a:p>
          <a:p>
            <a:pPr lvl="0" algn="ctr"/>
            <a:r>
              <a:rPr lang="en-US" sz="5000" dirty="0"/>
              <a:t>Pen/Ink Composition/</a:t>
            </a:r>
            <a:r>
              <a:rPr lang="en-US" sz="5000" b="1" dirty="0"/>
              <a:t>week 15/16</a:t>
            </a:r>
            <a:endParaRPr lang="en-US" sz="5000" dirty="0"/>
          </a:p>
          <a:p>
            <a:pPr lvl="0" algn="ctr"/>
            <a:r>
              <a:rPr lang="en-US" sz="5000" dirty="0"/>
              <a:t>Student choice/ </a:t>
            </a:r>
            <a:r>
              <a:rPr lang="en-US" sz="5000" b="1" dirty="0"/>
              <a:t>week 17</a:t>
            </a:r>
            <a:endParaRPr lang="en-US" sz="5000" dirty="0"/>
          </a:p>
          <a:p>
            <a:pPr lvl="0" algn="ctr"/>
            <a:r>
              <a:rPr lang="en-US" sz="5000" dirty="0"/>
              <a:t>CBPA’S/</a:t>
            </a:r>
            <a:r>
              <a:rPr lang="en-US" sz="5000" b="1" dirty="0"/>
              <a:t>week 18</a:t>
            </a:r>
            <a:endParaRPr lang="en-US" sz="5000" dirty="0"/>
          </a:p>
          <a:p>
            <a:pPr marL="0" indent="0">
              <a:buNone/>
            </a:pPr>
            <a:r>
              <a:rPr lang="en-US" dirty="0"/>
              <a:t> </a:t>
            </a:r>
          </a:p>
          <a:p>
            <a:pPr marL="0" indent="0">
              <a:buNone/>
            </a:pPr>
            <a:r>
              <a:rPr lang="en-US" sz="6000" b="1" dirty="0"/>
              <a:t>Projects and timeline are subject to change according to quarter or semester scheduling timelines during distance learning quorum.</a:t>
            </a:r>
          </a:p>
          <a:p>
            <a:pPr marL="0" indent="0">
              <a:buNone/>
            </a:pPr>
            <a:endParaRPr lang="en-US" dirty="0"/>
          </a:p>
        </p:txBody>
      </p:sp>
      <p:pic>
        <p:nvPicPr>
          <p:cNvPr id="6" name="Graphic 5" descr="House">
            <a:hlinkClick r:id="rId2" action="ppaction://hlinksldjump"/>
            <a:extLst>
              <a:ext uri="{FF2B5EF4-FFF2-40B4-BE49-F238E27FC236}">
                <a16:creationId xmlns:a16="http://schemas.microsoft.com/office/drawing/2014/main" id="{FE9D5D8D-C09F-479C-9C90-174B5B59706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53800" y="5821680"/>
            <a:ext cx="607257" cy="607257"/>
          </a:xfrm>
          <a:prstGeom prst="rect">
            <a:avLst/>
          </a:prstGeom>
        </p:spPr>
      </p:pic>
      <p:sp>
        <p:nvSpPr>
          <p:cNvPr id="4" name="Action Button: Go Forward or Next 3">
            <a:hlinkClick r:id="rId5" action="ppaction://hlinksldjump" highlightClick="1"/>
            <a:extLst>
              <a:ext uri="{FF2B5EF4-FFF2-40B4-BE49-F238E27FC236}">
                <a16:creationId xmlns:a16="http://schemas.microsoft.com/office/drawing/2014/main" id="{91D0307E-FD4A-4397-B313-121CC04ABE0A}"/>
              </a:ext>
            </a:extLst>
          </p:cNvPr>
          <p:cNvSpPr/>
          <p:nvPr/>
        </p:nvSpPr>
        <p:spPr>
          <a:xfrm>
            <a:off x="8352148" y="1602558"/>
            <a:ext cx="678730" cy="67477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0231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9F726-864A-46EB-955B-3D3C93D85FEC}"/>
              </a:ext>
            </a:extLst>
          </p:cNvPr>
          <p:cNvSpPr>
            <a:spLocks noGrp="1"/>
          </p:cNvSpPr>
          <p:nvPr>
            <p:ph type="title"/>
          </p:nvPr>
        </p:nvSpPr>
        <p:spPr>
          <a:xfrm>
            <a:off x="838200" y="365125"/>
            <a:ext cx="10515600" cy="671195"/>
          </a:xfrm>
        </p:spPr>
        <p:txBody>
          <a:bodyPr>
            <a:normAutofit fontScale="90000"/>
          </a:bodyPr>
          <a:lstStyle/>
          <a:p>
            <a:r>
              <a:rPr lang="en-US" dirty="0"/>
              <a:t>Jewelry Bead and Wire</a:t>
            </a:r>
          </a:p>
        </p:txBody>
      </p:sp>
      <p:sp>
        <p:nvSpPr>
          <p:cNvPr id="3" name="Content Placeholder 2">
            <a:extLst>
              <a:ext uri="{FF2B5EF4-FFF2-40B4-BE49-F238E27FC236}">
                <a16:creationId xmlns:a16="http://schemas.microsoft.com/office/drawing/2014/main" id="{63E86829-2927-40CE-B78D-3FAB74C8C600}"/>
              </a:ext>
            </a:extLst>
          </p:cNvPr>
          <p:cNvSpPr>
            <a:spLocks noGrp="1"/>
          </p:cNvSpPr>
          <p:nvPr>
            <p:ph idx="1"/>
          </p:nvPr>
        </p:nvSpPr>
        <p:spPr>
          <a:xfrm>
            <a:off x="838200" y="1036320"/>
            <a:ext cx="10515600" cy="5653218"/>
          </a:xfrm>
        </p:spPr>
        <p:txBody>
          <a:bodyPr>
            <a:normAutofit fontScale="47500" lnSpcReduction="20000"/>
          </a:bodyPr>
          <a:lstStyle/>
          <a:p>
            <a:r>
              <a:rPr lang="en-US" sz="2900" b="1" dirty="0"/>
              <a:t>Instructor:</a:t>
            </a:r>
            <a:r>
              <a:rPr lang="en-US" sz="2900" dirty="0"/>
              <a:t>  	Mrs. Brooks</a:t>
            </a:r>
          </a:p>
          <a:p>
            <a:pPr marL="0" indent="0">
              <a:buNone/>
            </a:pPr>
            <a:endParaRPr lang="en-US" sz="2900" dirty="0"/>
          </a:p>
          <a:p>
            <a:r>
              <a:rPr lang="en-US" sz="2900" b="1" dirty="0"/>
              <a:t>Course title:</a:t>
            </a:r>
            <a:r>
              <a:rPr lang="en-US" sz="2900" dirty="0"/>
              <a:t>	Jewelry Bead/Wire</a:t>
            </a:r>
          </a:p>
          <a:p>
            <a:pPr marL="0" indent="0">
              <a:buNone/>
            </a:pPr>
            <a:endParaRPr lang="en-US" sz="2900" dirty="0"/>
          </a:p>
          <a:p>
            <a:r>
              <a:rPr lang="en-US" sz="2900" b="1" dirty="0"/>
              <a:t>Place/Time:</a:t>
            </a:r>
            <a:r>
              <a:rPr lang="en-US" sz="2900" dirty="0"/>
              <a:t>	Distance Learning</a:t>
            </a:r>
          </a:p>
          <a:p>
            <a:r>
              <a:rPr lang="en-US" sz="2900" dirty="0"/>
              <a:t>Essential Learning Standards</a:t>
            </a:r>
          </a:p>
          <a:p>
            <a:pPr marL="0" indent="0">
              <a:buNone/>
            </a:pPr>
            <a:endParaRPr lang="en-US" sz="2900" dirty="0"/>
          </a:p>
          <a:p>
            <a:r>
              <a:rPr lang="en-US" sz="2900" b="1" dirty="0"/>
              <a:t> Fine Arts Essential standards</a:t>
            </a:r>
            <a:endParaRPr lang="en-US" sz="2900" dirty="0"/>
          </a:p>
          <a:p>
            <a:pPr lvl="0"/>
            <a:r>
              <a:rPr lang="en-US" sz="2900" b="1" dirty="0"/>
              <a:t>Students will use multiple approaches to begin creative endeavors</a:t>
            </a:r>
            <a:endParaRPr lang="en-US" sz="2900" dirty="0"/>
          </a:p>
          <a:p>
            <a:pPr lvl="0"/>
            <a:r>
              <a:rPr lang="en-US" sz="2900" b="1" dirty="0"/>
              <a:t>Students will organize and develop artistic ideas and work</a:t>
            </a:r>
            <a:endParaRPr lang="en-US" sz="2900" dirty="0"/>
          </a:p>
          <a:p>
            <a:pPr lvl="0"/>
            <a:r>
              <a:rPr lang="en-US" sz="2900" b="1" dirty="0"/>
              <a:t>Students will refine and complete artistic works of art</a:t>
            </a:r>
            <a:endParaRPr lang="en-US" sz="2900" dirty="0"/>
          </a:p>
          <a:p>
            <a:pPr lvl="0"/>
            <a:r>
              <a:rPr lang="en-US" sz="2900" b="1" dirty="0"/>
              <a:t>Students will analyze and interpret artistic work for reflection</a:t>
            </a:r>
            <a:endParaRPr lang="en-US" sz="2900" dirty="0"/>
          </a:p>
          <a:p>
            <a:pPr lvl="0"/>
            <a:r>
              <a:rPr lang="en-US" sz="2900" b="1" dirty="0"/>
              <a:t>Students will analyze and interpret artistic work for community exhibits</a:t>
            </a:r>
            <a:endParaRPr lang="en-US" sz="2900" dirty="0"/>
          </a:p>
          <a:p>
            <a:pPr marL="0" indent="0">
              <a:buNone/>
            </a:pPr>
            <a:endParaRPr lang="en-US" sz="2900" dirty="0"/>
          </a:p>
          <a:p>
            <a:r>
              <a:rPr lang="en-US" sz="4200" b="1" dirty="0"/>
              <a:t>Course Description:</a:t>
            </a:r>
            <a:r>
              <a:rPr lang="en-US" sz="4200" dirty="0"/>
              <a:t>  It is my hope that from this course you will gain sufficient knowledge to provide substantive secondary and adult level art instruction.  To help you do so, this course entails nine practicum experiences.  The majority of the class work entails preparation for these teaching endeavors through discussions, lectures, and assigned projects on the pertinent art education topics. Zoom synchronized and asynchronized videos and instruction.</a:t>
            </a:r>
          </a:p>
          <a:p>
            <a:pPr marL="0" indent="0">
              <a:buNone/>
            </a:pPr>
            <a:r>
              <a:rPr lang="en-US" sz="4200" dirty="0"/>
              <a:t> </a:t>
            </a:r>
          </a:p>
          <a:p>
            <a:pPr marL="0" indent="0">
              <a:buNone/>
            </a:pPr>
            <a:endParaRPr lang="en-US" dirty="0"/>
          </a:p>
        </p:txBody>
      </p:sp>
      <p:sp>
        <p:nvSpPr>
          <p:cNvPr id="7" name="Action Button: Go to End 6">
            <a:hlinkClick r:id="" action="ppaction://hlinkshowjump?jump=nextslide" highlightClick="1"/>
            <a:extLst>
              <a:ext uri="{FF2B5EF4-FFF2-40B4-BE49-F238E27FC236}">
                <a16:creationId xmlns:a16="http://schemas.microsoft.com/office/drawing/2014/main" id="{C0A64B22-24B8-4D68-B85E-7D4A6481829D}"/>
              </a:ext>
            </a:extLst>
          </p:cNvPr>
          <p:cNvSpPr/>
          <p:nvPr/>
        </p:nvSpPr>
        <p:spPr>
          <a:xfrm>
            <a:off x="11355440" y="6194774"/>
            <a:ext cx="516368" cy="466806"/>
          </a:xfrm>
          <a:prstGeom prst="actionButtonEnd">
            <a:avLst/>
          </a:prstGeom>
          <a:solidFill>
            <a:srgbClr val="68F75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04708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9F726-864A-46EB-955B-3D3C93D85FEC}"/>
              </a:ext>
            </a:extLst>
          </p:cNvPr>
          <p:cNvSpPr>
            <a:spLocks noGrp="1"/>
          </p:cNvSpPr>
          <p:nvPr>
            <p:ph type="title"/>
          </p:nvPr>
        </p:nvSpPr>
        <p:spPr>
          <a:xfrm>
            <a:off x="838200" y="365125"/>
            <a:ext cx="10515600" cy="671195"/>
          </a:xfrm>
        </p:spPr>
        <p:txBody>
          <a:bodyPr>
            <a:normAutofit fontScale="90000"/>
          </a:bodyPr>
          <a:lstStyle/>
          <a:p>
            <a:r>
              <a:rPr lang="en-US" dirty="0"/>
              <a:t>Jewelry Bead and Wire continued</a:t>
            </a:r>
          </a:p>
        </p:txBody>
      </p:sp>
      <p:sp>
        <p:nvSpPr>
          <p:cNvPr id="3" name="Content Placeholder 2">
            <a:extLst>
              <a:ext uri="{FF2B5EF4-FFF2-40B4-BE49-F238E27FC236}">
                <a16:creationId xmlns:a16="http://schemas.microsoft.com/office/drawing/2014/main" id="{63E86829-2927-40CE-B78D-3FAB74C8C600}"/>
              </a:ext>
            </a:extLst>
          </p:cNvPr>
          <p:cNvSpPr>
            <a:spLocks noGrp="1"/>
          </p:cNvSpPr>
          <p:nvPr>
            <p:ph idx="1"/>
          </p:nvPr>
        </p:nvSpPr>
        <p:spPr>
          <a:xfrm>
            <a:off x="838200" y="1036320"/>
            <a:ext cx="10515600" cy="5653218"/>
          </a:xfrm>
        </p:spPr>
        <p:txBody>
          <a:bodyPr>
            <a:normAutofit fontScale="92500" lnSpcReduction="20000"/>
          </a:bodyPr>
          <a:lstStyle/>
          <a:p>
            <a:r>
              <a:rPr lang="en-US" b="1" dirty="0"/>
              <a:t>Course Objective</a:t>
            </a:r>
            <a:r>
              <a:rPr lang="en-US" dirty="0"/>
              <a:t>:  Students will work towards achieving the general goals of the art education program: 1) To apply a philosophy that is meaningfully integrates an encompassing view of art education and life experiences. 2)  To apply a global perspective to issues of culture (including class, race, gender, ethnicity, values, </a:t>
            </a:r>
            <a:r>
              <a:rPr lang="en-US" dirty="0" err="1"/>
              <a:t>etc</a:t>
            </a:r>
            <a:r>
              <a:rPr lang="en-US" dirty="0"/>
              <a:t>) as they apply to art experience. 3) To effect change through the art experience to improve quality of life. 4)  To posses a knowledge</a:t>
            </a:r>
          </a:p>
          <a:p>
            <a:endParaRPr lang="en-US" dirty="0"/>
          </a:p>
          <a:p>
            <a:r>
              <a:rPr lang="en-US" b="1" dirty="0"/>
              <a:t>Course Projects</a:t>
            </a:r>
            <a:r>
              <a:rPr lang="en-US" dirty="0"/>
              <a:t>:  During each trimester term, I will assign in class beaded and wire projects.  Each student is responsible for completing each project by the due date.  I will assign approximately 14-16 major pieces per semester-approximately one project per week.  In the event that an individual may complete all assigned task before the end of the term, that student is expected to complete additional student choice projects until the end of the term.</a:t>
            </a:r>
          </a:p>
          <a:p>
            <a:pPr marL="0" indent="0">
              <a:buNone/>
            </a:pPr>
            <a:endParaRPr lang="en-US" dirty="0"/>
          </a:p>
        </p:txBody>
      </p:sp>
      <p:sp>
        <p:nvSpPr>
          <p:cNvPr id="7" name="Action Button: Go to End 6">
            <a:hlinkClick r:id="" action="ppaction://hlinkshowjump?jump=nextslide" highlightClick="1"/>
            <a:extLst>
              <a:ext uri="{FF2B5EF4-FFF2-40B4-BE49-F238E27FC236}">
                <a16:creationId xmlns:a16="http://schemas.microsoft.com/office/drawing/2014/main" id="{84A59091-F99A-4E32-A9A3-316ADDDF18B5}"/>
              </a:ext>
            </a:extLst>
          </p:cNvPr>
          <p:cNvSpPr/>
          <p:nvPr/>
        </p:nvSpPr>
        <p:spPr>
          <a:xfrm>
            <a:off x="11355440" y="6194774"/>
            <a:ext cx="516368" cy="466806"/>
          </a:xfrm>
          <a:prstGeom prst="actionButtonEnd">
            <a:avLst/>
          </a:prstGeom>
          <a:solidFill>
            <a:srgbClr val="68F75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07243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9F726-864A-46EB-955B-3D3C93D85FEC}"/>
              </a:ext>
            </a:extLst>
          </p:cNvPr>
          <p:cNvSpPr>
            <a:spLocks noGrp="1"/>
          </p:cNvSpPr>
          <p:nvPr>
            <p:ph type="title"/>
          </p:nvPr>
        </p:nvSpPr>
        <p:spPr>
          <a:xfrm>
            <a:off x="838200" y="365125"/>
            <a:ext cx="10515600" cy="671195"/>
          </a:xfrm>
        </p:spPr>
        <p:txBody>
          <a:bodyPr>
            <a:normAutofit fontScale="90000"/>
          </a:bodyPr>
          <a:lstStyle/>
          <a:p>
            <a:r>
              <a:rPr lang="en-US" dirty="0"/>
              <a:t>Jewelry Bead and Wire continued</a:t>
            </a:r>
          </a:p>
        </p:txBody>
      </p:sp>
      <p:sp>
        <p:nvSpPr>
          <p:cNvPr id="3" name="Content Placeholder 2">
            <a:extLst>
              <a:ext uri="{FF2B5EF4-FFF2-40B4-BE49-F238E27FC236}">
                <a16:creationId xmlns:a16="http://schemas.microsoft.com/office/drawing/2014/main" id="{63E86829-2927-40CE-B78D-3FAB74C8C600}"/>
              </a:ext>
            </a:extLst>
          </p:cNvPr>
          <p:cNvSpPr>
            <a:spLocks noGrp="1"/>
          </p:cNvSpPr>
          <p:nvPr>
            <p:ph idx="1"/>
          </p:nvPr>
        </p:nvSpPr>
        <p:spPr>
          <a:xfrm>
            <a:off x="838200" y="1036320"/>
            <a:ext cx="10515600" cy="5653218"/>
          </a:xfrm>
        </p:spPr>
        <p:txBody>
          <a:bodyPr>
            <a:normAutofit fontScale="32500" lnSpcReduction="20000"/>
          </a:bodyPr>
          <a:lstStyle/>
          <a:p>
            <a:r>
              <a:rPr lang="en-US" sz="4000" b="1" dirty="0">
                <a:latin typeface="Roboto"/>
              </a:rPr>
              <a:t>Participation</a:t>
            </a:r>
            <a:r>
              <a:rPr lang="en-US" sz="4000" dirty="0">
                <a:latin typeface="Roboto"/>
              </a:rPr>
              <a:t>:  Daily effort, class participation, and attendance are important to progress.  I encourage each student to do his or her best each day.  I follow attendance and make up work policies outlined in the student handbook.  </a:t>
            </a:r>
          </a:p>
          <a:p>
            <a:pPr marL="0" indent="0">
              <a:buNone/>
            </a:pPr>
            <a:endParaRPr lang="en-US" sz="4000" dirty="0">
              <a:latin typeface="Roboto"/>
            </a:endParaRPr>
          </a:p>
          <a:p>
            <a:r>
              <a:rPr lang="en-US" sz="4000" dirty="0">
                <a:latin typeface="Roboto"/>
              </a:rPr>
              <a:t>  </a:t>
            </a:r>
            <a:r>
              <a:rPr lang="en-US" sz="4000" b="1" dirty="0">
                <a:latin typeface="Roboto"/>
              </a:rPr>
              <a:t>Grading:</a:t>
            </a:r>
            <a:r>
              <a:rPr lang="en-US" sz="4000" dirty="0">
                <a:latin typeface="Roboto"/>
              </a:rPr>
              <a:t>  I will evaluate work as outlined in the attached rubrics, manufacturing sheets, graphic organizers, time sheets and the composition.  I assess grades each term according to the following scale:</a:t>
            </a:r>
          </a:p>
          <a:p>
            <a:r>
              <a:rPr lang="en-US" sz="4300" dirty="0"/>
              <a:t>Class Projects  		16 @ 	10 pts</a:t>
            </a:r>
          </a:p>
          <a:p>
            <a:r>
              <a:rPr lang="en-US" sz="4300" dirty="0"/>
              <a:t>Participation/effort(weekly)		10pts</a:t>
            </a:r>
          </a:p>
          <a:p>
            <a:r>
              <a:rPr lang="en-US" sz="4300" dirty="0"/>
              <a:t>Assessments pre and post 		</a:t>
            </a:r>
          </a:p>
          <a:p>
            <a:r>
              <a:rPr lang="en-US" sz="4300" dirty="0"/>
              <a:t> </a:t>
            </a:r>
          </a:p>
          <a:p>
            <a:r>
              <a:rPr lang="en-US" sz="4300" dirty="0"/>
              <a:t>Projects will be evaluated according to the following criteria:</a:t>
            </a:r>
          </a:p>
          <a:p>
            <a:pPr marL="0" indent="0">
              <a:buNone/>
            </a:pPr>
            <a:endParaRPr lang="en-US" sz="4300" dirty="0"/>
          </a:p>
          <a:p>
            <a:r>
              <a:rPr lang="en-US" sz="4300" b="1" dirty="0"/>
              <a:t>Effort:</a:t>
            </a:r>
            <a:endParaRPr lang="en-US" sz="4300" dirty="0"/>
          </a:p>
          <a:p>
            <a:pPr lvl="0"/>
            <a:r>
              <a:rPr lang="en-US" sz="4300" dirty="0"/>
              <a:t>Puts forth best effort to complete the projects as explained</a:t>
            </a:r>
          </a:p>
          <a:p>
            <a:pPr marL="0" indent="0">
              <a:buNone/>
            </a:pPr>
            <a:endParaRPr lang="en-US" sz="4300" dirty="0"/>
          </a:p>
          <a:p>
            <a:r>
              <a:rPr lang="en-US" sz="4300" b="1" dirty="0"/>
              <a:t>Craftsmanship:</a:t>
            </a:r>
            <a:endParaRPr lang="en-US" sz="4300" dirty="0"/>
          </a:p>
          <a:p>
            <a:pPr lvl="0"/>
            <a:r>
              <a:rPr lang="en-US" sz="4300" dirty="0"/>
              <a:t>Handles art materials correctly.  Professionally presents final projects (neat, clean, wrinkle-free)</a:t>
            </a:r>
          </a:p>
          <a:p>
            <a:pPr marL="0" indent="0">
              <a:buNone/>
            </a:pPr>
            <a:endParaRPr lang="en-US" sz="4300" dirty="0"/>
          </a:p>
          <a:p>
            <a:r>
              <a:rPr lang="en-US" sz="4300" b="1" dirty="0"/>
              <a:t>Meets Assignment Objectives:</a:t>
            </a:r>
            <a:endParaRPr lang="en-US" sz="4300" dirty="0"/>
          </a:p>
          <a:p>
            <a:pPr lvl="0"/>
            <a:r>
              <a:rPr lang="en-US" sz="4300" dirty="0"/>
              <a:t>Completes each project according to instruction</a:t>
            </a:r>
          </a:p>
          <a:p>
            <a:pPr lvl="0"/>
            <a:r>
              <a:rPr lang="en-US" sz="4300" dirty="0"/>
              <a:t>Demonstrates an understanding of the assignment</a:t>
            </a:r>
          </a:p>
          <a:p>
            <a:endParaRPr lang="en-US" dirty="0"/>
          </a:p>
          <a:p>
            <a:pPr marL="0" indent="0">
              <a:buNone/>
            </a:pPr>
            <a:endParaRPr lang="en-US" dirty="0"/>
          </a:p>
        </p:txBody>
      </p:sp>
      <p:sp>
        <p:nvSpPr>
          <p:cNvPr id="7" name="Action Button: Go to End 6">
            <a:hlinkClick r:id="" action="ppaction://hlinkshowjump?jump=nextslide" highlightClick="1"/>
            <a:extLst>
              <a:ext uri="{FF2B5EF4-FFF2-40B4-BE49-F238E27FC236}">
                <a16:creationId xmlns:a16="http://schemas.microsoft.com/office/drawing/2014/main" id="{C592F920-85E0-4C3A-9756-5D946EFC6560}"/>
              </a:ext>
            </a:extLst>
          </p:cNvPr>
          <p:cNvSpPr/>
          <p:nvPr/>
        </p:nvSpPr>
        <p:spPr>
          <a:xfrm>
            <a:off x="11355440" y="6194774"/>
            <a:ext cx="516368" cy="466806"/>
          </a:xfrm>
          <a:prstGeom prst="actionButtonEnd">
            <a:avLst/>
          </a:prstGeom>
          <a:solidFill>
            <a:srgbClr val="68F75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83534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9F726-864A-46EB-955B-3D3C93D85FEC}"/>
              </a:ext>
            </a:extLst>
          </p:cNvPr>
          <p:cNvSpPr>
            <a:spLocks noGrp="1"/>
          </p:cNvSpPr>
          <p:nvPr>
            <p:ph type="title"/>
          </p:nvPr>
        </p:nvSpPr>
        <p:spPr>
          <a:xfrm>
            <a:off x="838200" y="365125"/>
            <a:ext cx="10515600" cy="671195"/>
          </a:xfrm>
        </p:spPr>
        <p:txBody>
          <a:bodyPr>
            <a:normAutofit fontScale="90000"/>
          </a:bodyPr>
          <a:lstStyle/>
          <a:p>
            <a:r>
              <a:rPr lang="en-US" dirty="0"/>
              <a:t>Jewelry Bead and Wire continued</a:t>
            </a:r>
          </a:p>
        </p:txBody>
      </p:sp>
      <p:sp>
        <p:nvSpPr>
          <p:cNvPr id="3" name="Content Placeholder 2">
            <a:extLst>
              <a:ext uri="{FF2B5EF4-FFF2-40B4-BE49-F238E27FC236}">
                <a16:creationId xmlns:a16="http://schemas.microsoft.com/office/drawing/2014/main" id="{63E86829-2927-40CE-B78D-3FAB74C8C600}"/>
              </a:ext>
            </a:extLst>
          </p:cNvPr>
          <p:cNvSpPr>
            <a:spLocks noGrp="1"/>
          </p:cNvSpPr>
          <p:nvPr>
            <p:ph idx="1"/>
          </p:nvPr>
        </p:nvSpPr>
        <p:spPr>
          <a:xfrm>
            <a:off x="838200" y="1036320"/>
            <a:ext cx="10515600" cy="5653218"/>
          </a:xfrm>
        </p:spPr>
        <p:txBody>
          <a:bodyPr>
            <a:normAutofit/>
          </a:bodyPr>
          <a:lstStyle/>
          <a:p>
            <a:pPr marL="0" indent="0">
              <a:buNone/>
            </a:pPr>
            <a:endParaRPr lang="en-US" dirty="0"/>
          </a:p>
          <a:p>
            <a:pPr marL="0" indent="0">
              <a:buNone/>
            </a:pPr>
            <a:endParaRPr lang="en-US" dirty="0"/>
          </a:p>
        </p:txBody>
      </p:sp>
      <p:sp>
        <p:nvSpPr>
          <p:cNvPr id="4" name="Rectangle 3">
            <a:extLst>
              <a:ext uri="{FF2B5EF4-FFF2-40B4-BE49-F238E27FC236}">
                <a16:creationId xmlns:a16="http://schemas.microsoft.com/office/drawing/2014/main" id="{E986BB58-6C62-4316-928B-31238A2901FC}"/>
              </a:ext>
            </a:extLst>
          </p:cNvPr>
          <p:cNvSpPr/>
          <p:nvPr/>
        </p:nvSpPr>
        <p:spPr>
          <a:xfrm>
            <a:off x="836560" y="1707515"/>
            <a:ext cx="10312400" cy="4247317"/>
          </a:xfrm>
          <a:prstGeom prst="rect">
            <a:avLst/>
          </a:prstGeom>
        </p:spPr>
        <p:txBody>
          <a:bodyPr wrap="square">
            <a:spAutoFit/>
          </a:bodyPr>
          <a:lstStyle/>
          <a:p>
            <a:r>
              <a:rPr lang="en-US" b="1" dirty="0"/>
              <a:t>Class Projects:</a:t>
            </a:r>
            <a:r>
              <a:rPr lang="en-US" dirty="0"/>
              <a:t>  During each (quarter) (semester) term, I will assign in class art project in various art media (drawing and painting, and creating).  Each student is responsible for completing each project by the due date and keeping that project in his or her portfolio (provided and stored at home).  I will assign approximately 14-16 major pieces per term in addition to in class exercises. In the event that an individual may complete all assigned task before the end of the term, that student is expected to complete additional student choice projects until the end of the term.</a:t>
            </a:r>
          </a:p>
          <a:p>
            <a:endParaRPr lang="en-US" dirty="0"/>
          </a:p>
          <a:p>
            <a:r>
              <a:rPr lang="en-US" b="1" dirty="0"/>
              <a:t>Test:</a:t>
            </a:r>
            <a:r>
              <a:rPr lang="en-US" dirty="0"/>
              <a:t>  Pre assessment and post assessment</a:t>
            </a:r>
          </a:p>
          <a:p>
            <a:endParaRPr lang="en-US" dirty="0"/>
          </a:p>
          <a:p>
            <a:r>
              <a:rPr lang="en-US" b="1" dirty="0"/>
              <a:t>Participation:</a:t>
            </a:r>
            <a:r>
              <a:rPr lang="en-US" dirty="0"/>
              <a:t>  Daily effort, class participation, and attendance are important to progress.  I encourage each student to do his or her best each day.  I follow attendance and make up work policies outlined in the student handbook. Zoom synchronized and asynchronized videos and instruction are vital to attendance regulations for distance learning quorum.</a:t>
            </a:r>
          </a:p>
          <a:p>
            <a:endParaRPr lang="en-US" dirty="0"/>
          </a:p>
        </p:txBody>
      </p:sp>
      <p:sp>
        <p:nvSpPr>
          <p:cNvPr id="9" name="Action Button: Go to End 8">
            <a:hlinkClick r:id="" action="ppaction://hlinkshowjump?jump=nextslide" highlightClick="1"/>
            <a:extLst>
              <a:ext uri="{FF2B5EF4-FFF2-40B4-BE49-F238E27FC236}">
                <a16:creationId xmlns:a16="http://schemas.microsoft.com/office/drawing/2014/main" id="{16D6E584-3990-44BA-95FA-F1E431196351}"/>
              </a:ext>
            </a:extLst>
          </p:cNvPr>
          <p:cNvSpPr/>
          <p:nvPr/>
        </p:nvSpPr>
        <p:spPr>
          <a:xfrm>
            <a:off x="11355440" y="6194774"/>
            <a:ext cx="516368" cy="466806"/>
          </a:xfrm>
          <a:prstGeom prst="actionButtonEnd">
            <a:avLst/>
          </a:prstGeom>
          <a:solidFill>
            <a:srgbClr val="68F75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24358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8A696-4866-4606-97F4-E5FDFF1E0380}"/>
              </a:ext>
            </a:extLst>
          </p:cNvPr>
          <p:cNvSpPr>
            <a:spLocks noGrp="1"/>
          </p:cNvSpPr>
          <p:nvPr>
            <p:ph type="ctrTitle"/>
          </p:nvPr>
        </p:nvSpPr>
        <p:spPr>
          <a:xfrm>
            <a:off x="792480" y="191970"/>
            <a:ext cx="9144000" cy="782637"/>
          </a:xfrm>
        </p:spPr>
        <p:txBody>
          <a:bodyPr>
            <a:normAutofit fontScale="90000"/>
          </a:bodyPr>
          <a:lstStyle/>
          <a:p>
            <a:r>
              <a:rPr lang="en-US" dirty="0"/>
              <a:t>Basic Art</a:t>
            </a:r>
          </a:p>
        </p:txBody>
      </p:sp>
      <p:sp>
        <p:nvSpPr>
          <p:cNvPr id="4" name="Action Button: Go Forward or Next 3">
            <a:hlinkClick r:id="rId2" action="ppaction://hlinksldjump" highlightClick="1"/>
            <a:extLst>
              <a:ext uri="{FF2B5EF4-FFF2-40B4-BE49-F238E27FC236}">
                <a16:creationId xmlns:a16="http://schemas.microsoft.com/office/drawing/2014/main" id="{74EFA39E-683E-48DA-9FE8-64A7E1DC03FB}"/>
              </a:ext>
            </a:extLst>
          </p:cNvPr>
          <p:cNvSpPr/>
          <p:nvPr/>
        </p:nvSpPr>
        <p:spPr>
          <a:xfrm>
            <a:off x="3908392" y="1682337"/>
            <a:ext cx="978407" cy="609241"/>
          </a:xfrm>
          <a:prstGeom prst="actionButtonForwardNex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A337F157-B5BE-4154-AE1E-829128C80C49}"/>
              </a:ext>
            </a:extLst>
          </p:cNvPr>
          <p:cNvSpPr txBox="1"/>
          <p:nvPr/>
        </p:nvSpPr>
        <p:spPr>
          <a:xfrm>
            <a:off x="5638800" y="2979420"/>
            <a:ext cx="914400" cy="914400"/>
          </a:xfrm>
          <a:prstGeom prst="rect">
            <a:avLst/>
          </a:prstGeom>
          <a:noFill/>
        </p:spPr>
        <p:txBody>
          <a:bodyPr wrap="square" rtlCol="0">
            <a:spAutoFit/>
          </a:bodyPr>
          <a:lstStyle/>
          <a:p>
            <a:endParaRPr lang="en-US" dirty="0"/>
          </a:p>
        </p:txBody>
      </p:sp>
      <p:sp>
        <p:nvSpPr>
          <p:cNvPr id="8" name="TextBox 7">
            <a:extLst>
              <a:ext uri="{FF2B5EF4-FFF2-40B4-BE49-F238E27FC236}">
                <a16:creationId xmlns:a16="http://schemas.microsoft.com/office/drawing/2014/main" id="{5AB1A83C-DFC9-4953-9413-CD070691BBE4}"/>
              </a:ext>
            </a:extLst>
          </p:cNvPr>
          <p:cNvSpPr txBox="1"/>
          <p:nvPr/>
        </p:nvSpPr>
        <p:spPr>
          <a:xfrm>
            <a:off x="6653686" y="1427484"/>
            <a:ext cx="3509589" cy="830997"/>
          </a:xfrm>
          <a:prstGeom prst="rect">
            <a:avLst/>
          </a:prstGeom>
          <a:noFill/>
        </p:spPr>
        <p:txBody>
          <a:bodyPr wrap="square" rtlCol="0">
            <a:spAutoFit/>
          </a:bodyPr>
          <a:lstStyle/>
          <a:p>
            <a:r>
              <a:rPr lang="en-US" sz="2400" b="1" dirty="0">
                <a:latin typeface="Roboto"/>
              </a:rPr>
              <a:t>Course syllabus</a:t>
            </a:r>
          </a:p>
          <a:p>
            <a:endParaRPr lang="en-US" sz="2400" b="1" dirty="0">
              <a:latin typeface="Roboto"/>
            </a:endParaRPr>
          </a:p>
        </p:txBody>
      </p:sp>
      <p:sp>
        <p:nvSpPr>
          <p:cNvPr id="10" name="TextBox 9">
            <a:extLst>
              <a:ext uri="{FF2B5EF4-FFF2-40B4-BE49-F238E27FC236}">
                <a16:creationId xmlns:a16="http://schemas.microsoft.com/office/drawing/2014/main" id="{003AEB3B-C185-4FF2-89F5-373A528E8924}"/>
              </a:ext>
            </a:extLst>
          </p:cNvPr>
          <p:cNvSpPr txBox="1"/>
          <p:nvPr/>
        </p:nvSpPr>
        <p:spPr>
          <a:xfrm>
            <a:off x="1019845" y="2536423"/>
            <a:ext cx="2639185" cy="707886"/>
          </a:xfrm>
          <a:prstGeom prst="rect">
            <a:avLst/>
          </a:prstGeom>
          <a:noFill/>
        </p:spPr>
        <p:txBody>
          <a:bodyPr wrap="square" rtlCol="0">
            <a:spAutoFit/>
          </a:bodyPr>
          <a:lstStyle/>
          <a:p>
            <a:r>
              <a:rPr lang="en-US" sz="2000" b="1" dirty="0">
                <a:latin typeface="Roboto"/>
              </a:rPr>
              <a:t>Supply list</a:t>
            </a:r>
          </a:p>
          <a:p>
            <a:endParaRPr lang="en-US" sz="2000" b="1" dirty="0">
              <a:latin typeface="Roboto"/>
            </a:endParaRPr>
          </a:p>
        </p:txBody>
      </p:sp>
      <p:sp>
        <p:nvSpPr>
          <p:cNvPr id="12" name="TextBox 11">
            <a:extLst>
              <a:ext uri="{FF2B5EF4-FFF2-40B4-BE49-F238E27FC236}">
                <a16:creationId xmlns:a16="http://schemas.microsoft.com/office/drawing/2014/main" id="{7928139A-8A8C-45C2-8A3B-5FE0E8733EDE}"/>
              </a:ext>
            </a:extLst>
          </p:cNvPr>
          <p:cNvSpPr txBox="1"/>
          <p:nvPr/>
        </p:nvSpPr>
        <p:spPr>
          <a:xfrm>
            <a:off x="1102039" y="1589131"/>
            <a:ext cx="2360301" cy="1107996"/>
          </a:xfrm>
          <a:prstGeom prst="rect">
            <a:avLst/>
          </a:prstGeom>
          <a:noFill/>
        </p:spPr>
        <p:txBody>
          <a:bodyPr wrap="square" rtlCol="0">
            <a:spAutoFit/>
          </a:bodyPr>
          <a:lstStyle/>
          <a:p>
            <a:r>
              <a:rPr lang="en-US" sz="2400" b="1" dirty="0">
                <a:latin typeface="Roboto"/>
              </a:rPr>
              <a:t>Introduction</a:t>
            </a:r>
          </a:p>
          <a:p>
            <a:endParaRPr lang="en-US" sz="2400" b="1" dirty="0">
              <a:latin typeface="Roboto"/>
            </a:endParaRPr>
          </a:p>
          <a:p>
            <a:endParaRPr lang="en-US" dirty="0"/>
          </a:p>
        </p:txBody>
      </p:sp>
      <p:sp>
        <p:nvSpPr>
          <p:cNvPr id="13" name="Action Button: Go Forward or Next 12">
            <a:hlinkClick r:id="rId3" action="ppaction://hlinksldjump" highlightClick="1"/>
            <a:extLst>
              <a:ext uri="{FF2B5EF4-FFF2-40B4-BE49-F238E27FC236}">
                <a16:creationId xmlns:a16="http://schemas.microsoft.com/office/drawing/2014/main" id="{A06E9F86-B400-473A-9D7B-02E2EE0E51C8}"/>
              </a:ext>
            </a:extLst>
          </p:cNvPr>
          <p:cNvSpPr/>
          <p:nvPr/>
        </p:nvSpPr>
        <p:spPr>
          <a:xfrm>
            <a:off x="10383966" y="1477000"/>
            <a:ext cx="977454" cy="655320"/>
          </a:xfrm>
          <a:prstGeom prst="actionButtonForwardNex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ction Button: Go Forward or Next 13">
            <a:hlinkClick r:id="rId4" action="ppaction://hlinksldjump" highlightClick="1"/>
            <a:extLst>
              <a:ext uri="{FF2B5EF4-FFF2-40B4-BE49-F238E27FC236}">
                <a16:creationId xmlns:a16="http://schemas.microsoft.com/office/drawing/2014/main" id="{470653BB-9D55-436A-BFD9-4A88A19EDE5D}"/>
              </a:ext>
            </a:extLst>
          </p:cNvPr>
          <p:cNvSpPr/>
          <p:nvPr/>
        </p:nvSpPr>
        <p:spPr>
          <a:xfrm>
            <a:off x="3890214" y="2483894"/>
            <a:ext cx="1030723" cy="609242"/>
          </a:xfrm>
          <a:prstGeom prst="actionButtonForwardNex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5">
            <a:extLst>
              <a:ext uri="{FF2B5EF4-FFF2-40B4-BE49-F238E27FC236}">
                <a16:creationId xmlns:a16="http://schemas.microsoft.com/office/drawing/2014/main" id="{D679A305-3C44-4E17-8CB8-C23643024B64}"/>
              </a:ext>
            </a:extLst>
          </p:cNvPr>
          <p:cNvSpPr>
            <a:spLocks noChangeArrowheads="1"/>
          </p:cNvSpPr>
          <p:nvPr/>
        </p:nvSpPr>
        <p:spPr bwMode="auto">
          <a:xfrm>
            <a:off x="7061832" y="2436810"/>
            <a:ext cx="2376677" cy="70340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2400" b="1" i="0" u="none" strike="noStrike" cap="none" normalizeH="0" baseline="0" dirty="0">
                <a:ln>
                  <a:noFill/>
                </a:ln>
                <a:solidFill>
                  <a:schemeClr val="tx1"/>
                </a:solidFill>
                <a:effectLst/>
                <a:latin typeface="Roboto"/>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lang="es-ES" altLang="en-US" sz="2400" b="1" dirty="0" err="1">
                <a:latin typeface="Roboto"/>
                <a:cs typeface="Arial" panose="020B0604020202020204" pitchFamily="34" charset="0"/>
              </a:rPr>
              <a:t>Projects</a:t>
            </a:r>
            <a:endParaRPr kumimoji="0" lang="es-ES" altLang="en-US" sz="2400" b="1" i="0" u="none" strike="noStrike" cap="none" normalizeH="0" baseline="0" dirty="0">
              <a:ln>
                <a:noFill/>
              </a:ln>
              <a:solidFill>
                <a:schemeClr val="tx1"/>
              </a:solidFill>
              <a:effectLst/>
              <a:latin typeface="Roboto"/>
              <a:cs typeface="Arial" panose="020B0604020202020204" pitchFamily="34" charset="0"/>
            </a:endParaRPr>
          </a:p>
        </p:txBody>
      </p:sp>
      <p:sp>
        <p:nvSpPr>
          <p:cNvPr id="28" name="Action Button: Go Forward or Next 27">
            <a:hlinkClick r:id="rId5" action="ppaction://hlinksldjump" highlightClick="1"/>
            <a:extLst>
              <a:ext uri="{FF2B5EF4-FFF2-40B4-BE49-F238E27FC236}">
                <a16:creationId xmlns:a16="http://schemas.microsoft.com/office/drawing/2014/main" id="{4076E062-39F4-429B-9D62-EC1A219BE4BF}"/>
              </a:ext>
            </a:extLst>
          </p:cNvPr>
          <p:cNvSpPr/>
          <p:nvPr/>
        </p:nvSpPr>
        <p:spPr>
          <a:xfrm flipV="1">
            <a:off x="10447020" y="2672601"/>
            <a:ext cx="914400" cy="675566"/>
          </a:xfrm>
          <a:prstGeom prst="actionButtonForwardNex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ction Button: Go Forward or Next 28">
            <a:hlinkClick r:id="rId6" action="ppaction://hlinksldjump" highlightClick="1"/>
            <a:extLst>
              <a:ext uri="{FF2B5EF4-FFF2-40B4-BE49-F238E27FC236}">
                <a16:creationId xmlns:a16="http://schemas.microsoft.com/office/drawing/2014/main" id="{87D02C18-D5A8-4A73-9418-C7066EC31670}"/>
              </a:ext>
            </a:extLst>
          </p:cNvPr>
          <p:cNvSpPr/>
          <p:nvPr/>
        </p:nvSpPr>
        <p:spPr>
          <a:xfrm rot="10800000" flipH="1">
            <a:off x="3922047" y="3272794"/>
            <a:ext cx="1030723" cy="60924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D2C64890-5B3C-4C79-9C9D-2F5DD99A786C}"/>
              </a:ext>
            </a:extLst>
          </p:cNvPr>
          <p:cNvSpPr txBox="1"/>
          <p:nvPr/>
        </p:nvSpPr>
        <p:spPr>
          <a:xfrm>
            <a:off x="1080406" y="3355927"/>
            <a:ext cx="1805940" cy="830997"/>
          </a:xfrm>
          <a:prstGeom prst="rect">
            <a:avLst/>
          </a:prstGeom>
          <a:noFill/>
        </p:spPr>
        <p:txBody>
          <a:bodyPr wrap="square" rtlCol="0">
            <a:spAutoFit/>
          </a:bodyPr>
          <a:lstStyle/>
          <a:p>
            <a:r>
              <a:rPr lang="en-US" sz="2400" b="1" dirty="0">
                <a:latin typeface="Roboto"/>
              </a:rPr>
              <a:t>Task</a:t>
            </a:r>
            <a:br>
              <a:rPr lang="en-US" sz="2400" b="1" dirty="0">
                <a:latin typeface="Roboto"/>
              </a:rPr>
            </a:br>
            <a:endParaRPr lang="en-US" sz="2400" b="1" dirty="0">
              <a:latin typeface="Roboto"/>
            </a:endParaRPr>
          </a:p>
        </p:txBody>
      </p:sp>
      <p:sp>
        <p:nvSpPr>
          <p:cNvPr id="34" name="Action Button: Go Forward or Next 33">
            <a:hlinkClick r:id="rId5" action="ppaction://hlinksldjump" highlightClick="1"/>
            <a:extLst>
              <a:ext uri="{FF2B5EF4-FFF2-40B4-BE49-F238E27FC236}">
                <a16:creationId xmlns:a16="http://schemas.microsoft.com/office/drawing/2014/main" id="{331ED33A-4E20-4D10-B284-052ABB81E925}"/>
              </a:ext>
            </a:extLst>
          </p:cNvPr>
          <p:cNvSpPr/>
          <p:nvPr/>
        </p:nvSpPr>
        <p:spPr>
          <a:xfrm>
            <a:off x="10407965" y="3898866"/>
            <a:ext cx="914401" cy="675566"/>
          </a:xfrm>
          <a:prstGeom prst="actionButtonForwardNex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DCF92164-CEC4-4A7F-9DFF-A2150BF0AA72}"/>
              </a:ext>
            </a:extLst>
          </p:cNvPr>
          <p:cNvSpPr txBox="1"/>
          <p:nvPr/>
        </p:nvSpPr>
        <p:spPr>
          <a:xfrm>
            <a:off x="6974206" y="3860303"/>
            <a:ext cx="2962274" cy="400110"/>
          </a:xfrm>
          <a:prstGeom prst="rect">
            <a:avLst/>
          </a:prstGeom>
          <a:noFill/>
        </p:spPr>
        <p:txBody>
          <a:bodyPr wrap="square" rtlCol="0">
            <a:spAutoFit/>
          </a:bodyPr>
          <a:lstStyle/>
          <a:p>
            <a:r>
              <a:rPr lang="en-US" sz="2000" b="1" dirty="0">
                <a:latin typeface="Roboto"/>
              </a:rPr>
              <a:t>Due  dates</a:t>
            </a:r>
          </a:p>
        </p:txBody>
      </p:sp>
      <p:pic>
        <p:nvPicPr>
          <p:cNvPr id="38" name="Graphic 37" descr="House">
            <a:hlinkClick r:id="rId7" action="ppaction://hlinksldjump"/>
            <a:extLst>
              <a:ext uri="{FF2B5EF4-FFF2-40B4-BE49-F238E27FC236}">
                <a16:creationId xmlns:a16="http://schemas.microsoft.com/office/drawing/2014/main" id="{DA557AD2-E051-43F4-B03E-030097DC4B3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255604" y="6037349"/>
            <a:ext cx="607257" cy="607257"/>
          </a:xfrm>
          <a:prstGeom prst="rect">
            <a:avLst/>
          </a:prstGeom>
        </p:spPr>
      </p:pic>
      <p:sp>
        <p:nvSpPr>
          <p:cNvPr id="39" name="Action Button: Go Forward or Next 38">
            <a:hlinkClick r:id="rId10" action="ppaction://hlinksldjump" highlightClick="1"/>
            <a:extLst>
              <a:ext uri="{FF2B5EF4-FFF2-40B4-BE49-F238E27FC236}">
                <a16:creationId xmlns:a16="http://schemas.microsoft.com/office/drawing/2014/main" id="{4A0B8F18-BE80-4802-8293-E3647A5AF94F}"/>
              </a:ext>
            </a:extLst>
          </p:cNvPr>
          <p:cNvSpPr/>
          <p:nvPr/>
        </p:nvSpPr>
        <p:spPr>
          <a:xfrm>
            <a:off x="3912181" y="5348858"/>
            <a:ext cx="974618" cy="609241"/>
          </a:xfrm>
          <a:prstGeom prst="actionButtonForwardNex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8211973B-D2A4-470E-8780-753D2C4810AD}"/>
              </a:ext>
            </a:extLst>
          </p:cNvPr>
          <p:cNvSpPr txBox="1"/>
          <p:nvPr/>
        </p:nvSpPr>
        <p:spPr>
          <a:xfrm>
            <a:off x="1303020" y="5329168"/>
            <a:ext cx="1958340" cy="461665"/>
          </a:xfrm>
          <a:prstGeom prst="rect">
            <a:avLst/>
          </a:prstGeom>
          <a:noFill/>
        </p:spPr>
        <p:txBody>
          <a:bodyPr wrap="square" rtlCol="0">
            <a:spAutoFit/>
          </a:bodyPr>
          <a:lstStyle/>
          <a:p>
            <a:r>
              <a:rPr lang="en-US" sz="2400" b="1" dirty="0">
                <a:latin typeface="Roboto"/>
              </a:rPr>
              <a:t>Zoom    </a:t>
            </a:r>
          </a:p>
        </p:txBody>
      </p:sp>
      <p:sp>
        <p:nvSpPr>
          <p:cNvPr id="42" name="Action Button: Go Forward or Next 41">
            <a:hlinkClick r:id="rId11" action="ppaction://hlinksldjump" highlightClick="1"/>
            <a:extLst>
              <a:ext uri="{FF2B5EF4-FFF2-40B4-BE49-F238E27FC236}">
                <a16:creationId xmlns:a16="http://schemas.microsoft.com/office/drawing/2014/main" id="{E3FB6246-398A-493C-B917-7B8EEC561D0D}"/>
              </a:ext>
            </a:extLst>
          </p:cNvPr>
          <p:cNvSpPr/>
          <p:nvPr/>
        </p:nvSpPr>
        <p:spPr>
          <a:xfrm>
            <a:off x="10447020" y="4956058"/>
            <a:ext cx="979362" cy="785600"/>
          </a:xfrm>
          <a:prstGeom prst="actionButtonForwardNext">
            <a:avLst/>
          </a:prstGeom>
          <a:solidFill>
            <a:srgbClr val="F802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B51AB94B-C850-4D38-9B55-F9453AC81144}"/>
              </a:ext>
            </a:extLst>
          </p:cNvPr>
          <p:cNvSpPr txBox="1"/>
          <p:nvPr/>
        </p:nvSpPr>
        <p:spPr>
          <a:xfrm>
            <a:off x="6974206" y="5036780"/>
            <a:ext cx="1656585" cy="523220"/>
          </a:xfrm>
          <a:prstGeom prst="rect">
            <a:avLst/>
          </a:prstGeom>
          <a:noFill/>
        </p:spPr>
        <p:txBody>
          <a:bodyPr wrap="square" rtlCol="0">
            <a:spAutoFit/>
          </a:bodyPr>
          <a:lstStyle/>
          <a:p>
            <a:r>
              <a:rPr lang="en-US" sz="2800" b="1" dirty="0">
                <a:latin typeface="Roboto"/>
              </a:rPr>
              <a:t>videos</a:t>
            </a:r>
          </a:p>
        </p:txBody>
      </p:sp>
      <p:sp>
        <p:nvSpPr>
          <p:cNvPr id="11" name="Action Button: Go Forward or Next 10">
            <a:hlinkClick r:id="rId12" action="ppaction://hlinksldjump" highlightClick="1"/>
            <a:extLst>
              <a:ext uri="{FF2B5EF4-FFF2-40B4-BE49-F238E27FC236}">
                <a16:creationId xmlns:a16="http://schemas.microsoft.com/office/drawing/2014/main" id="{10E0499E-405A-41A4-80CD-244A873892DD}"/>
              </a:ext>
            </a:extLst>
          </p:cNvPr>
          <p:cNvSpPr/>
          <p:nvPr/>
        </p:nvSpPr>
        <p:spPr>
          <a:xfrm>
            <a:off x="3922048" y="4214246"/>
            <a:ext cx="998890" cy="609241"/>
          </a:xfrm>
          <a:prstGeom prst="actionButtonForwardNex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DA80B28A-AAE3-4EB9-872C-702208F82C55}"/>
              </a:ext>
            </a:extLst>
          </p:cNvPr>
          <p:cNvSpPr txBox="1"/>
          <p:nvPr/>
        </p:nvSpPr>
        <p:spPr>
          <a:xfrm>
            <a:off x="1223250" y="4436793"/>
            <a:ext cx="1958340" cy="523220"/>
          </a:xfrm>
          <a:prstGeom prst="rect">
            <a:avLst/>
          </a:prstGeom>
          <a:noFill/>
        </p:spPr>
        <p:txBody>
          <a:bodyPr wrap="square" rtlCol="0">
            <a:spAutoFit/>
          </a:bodyPr>
          <a:lstStyle/>
          <a:p>
            <a:r>
              <a:rPr lang="en-US" sz="2800" b="1" dirty="0">
                <a:latin typeface="Roboto"/>
              </a:rPr>
              <a:t>FAQ</a:t>
            </a:r>
          </a:p>
        </p:txBody>
      </p:sp>
    </p:spTree>
    <p:extLst>
      <p:ext uri="{BB962C8B-B14F-4D97-AF65-F5344CB8AC3E}">
        <p14:creationId xmlns:p14="http://schemas.microsoft.com/office/powerpoint/2010/main" val="9602992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9F726-864A-46EB-955B-3D3C93D85FEC}"/>
              </a:ext>
            </a:extLst>
          </p:cNvPr>
          <p:cNvSpPr>
            <a:spLocks noGrp="1"/>
          </p:cNvSpPr>
          <p:nvPr>
            <p:ph type="title"/>
          </p:nvPr>
        </p:nvSpPr>
        <p:spPr>
          <a:xfrm>
            <a:off x="838200" y="365125"/>
            <a:ext cx="10515600" cy="671195"/>
          </a:xfrm>
        </p:spPr>
        <p:txBody>
          <a:bodyPr>
            <a:normAutofit fontScale="90000"/>
          </a:bodyPr>
          <a:lstStyle/>
          <a:p>
            <a:r>
              <a:rPr lang="en-US" dirty="0"/>
              <a:t>Jewelry Bead and Wire continued</a:t>
            </a:r>
          </a:p>
        </p:txBody>
      </p:sp>
      <p:sp>
        <p:nvSpPr>
          <p:cNvPr id="3" name="Content Placeholder 2">
            <a:extLst>
              <a:ext uri="{FF2B5EF4-FFF2-40B4-BE49-F238E27FC236}">
                <a16:creationId xmlns:a16="http://schemas.microsoft.com/office/drawing/2014/main" id="{63E86829-2927-40CE-B78D-3FAB74C8C600}"/>
              </a:ext>
            </a:extLst>
          </p:cNvPr>
          <p:cNvSpPr>
            <a:spLocks noGrp="1"/>
          </p:cNvSpPr>
          <p:nvPr>
            <p:ph idx="1"/>
          </p:nvPr>
        </p:nvSpPr>
        <p:spPr>
          <a:xfrm>
            <a:off x="838200" y="1032597"/>
            <a:ext cx="10515600" cy="5653218"/>
          </a:xfrm>
        </p:spPr>
        <p:txBody>
          <a:bodyPr>
            <a:normAutofit fontScale="70000" lnSpcReduction="20000"/>
          </a:bodyPr>
          <a:lstStyle/>
          <a:p>
            <a:pPr marL="0" indent="0">
              <a:buNone/>
            </a:pPr>
            <a:endParaRPr lang="en-US" sz="3300" dirty="0"/>
          </a:p>
          <a:p>
            <a:pPr marL="0" indent="0">
              <a:buNone/>
            </a:pPr>
            <a:r>
              <a:rPr lang="en-US" sz="3300" b="1" dirty="0">
                <a:latin typeface="Roboto"/>
              </a:rPr>
              <a:t>Materials and tools</a:t>
            </a:r>
          </a:p>
          <a:p>
            <a:pPr marL="0" indent="0">
              <a:buNone/>
            </a:pPr>
            <a:r>
              <a:rPr lang="en-US" sz="3300" dirty="0">
                <a:latin typeface="Roboto"/>
              </a:rPr>
              <a:t>Students will be responsible for providing their own supplies such as wire, beads, tools and clasps. If a student isn’t able to purchase these items, then the district will provide the minimal supplies that are required for each project. If tools are lost or damaged then the student will be fined according to HHS policies.</a:t>
            </a:r>
          </a:p>
          <a:p>
            <a:pPr marL="0" indent="0">
              <a:buNone/>
            </a:pPr>
            <a:r>
              <a:rPr lang="en-US" sz="1800" dirty="0"/>
              <a:t> </a:t>
            </a:r>
            <a:r>
              <a:rPr lang="en-US" sz="2500" b="1" dirty="0">
                <a:latin typeface="Roboto"/>
              </a:rPr>
              <a:t>Required Projects</a:t>
            </a:r>
            <a:endParaRPr lang="en-US" sz="2500" dirty="0">
              <a:latin typeface="Roboto"/>
            </a:endParaRPr>
          </a:p>
          <a:p>
            <a:r>
              <a:rPr lang="en-US" sz="2500" b="1" dirty="0">
                <a:latin typeface="Roboto"/>
              </a:rPr>
              <a:t> </a:t>
            </a:r>
            <a:endParaRPr lang="en-US" sz="2500" dirty="0">
              <a:latin typeface="Roboto"/>
            </a:endParaRPr>
          </a:p>
          <a:p>
            <a:r>
              <a:rPr lang="en-US" sz="2500" b="1" dirty="0">
                <a:latin typeface="Roboto"/>
              </a:rPr>
              <a:t>1 wire bracelet		1 wire/bead bracelet			</a:t>
            </a:r>
            <a:endParaRPr lang="en-US" sz="2500" dirty="0">
              <a:latin typeface="Roboto"/>
            </a:endParaRPr>
          </a:p>
          <a:p>
            <a:r>
              <a:rPr lang="en-US" sz="2500" b="1" dirty="0">
                <a:latin typeface="Roboto"/>
              </a:rPr>
              <a:t>1 wire Necklace		1wire/bead Necklace			</a:t>
            </a:r>
            <a:endParaRPr lang="en-US" sz="2500" dirty="0">
              <a:latin typeface="Roboto"/>
            </a:endParaRPr>
          </a:p>
          <a:p>
            <a:r>
              <a:rPr lang="en-US" sz="2500" b="1" dirty="0">
                <a:latin typeface="Roboto"/>
              </a:rPr>
              <a:t>1 wire earrings		1wire/bead earrings			 </a:t>
            </a:r>
            <a:endParaRPr lang="en-US" sz="2500" dirty="0">
              <a:latin typeface="Roboto"/>
            </a:endParaRPr>
          </a:p>
          <a:p>
            <a:r>
              <a:rPr lang="en-US" sz="2500" b="1" dirty="0">
                <a:latin typeface="Roboto"/>
              </a:rPr>
              <a:t>1 wire ring			1wire/bead ring			</a:t>
            </a:r>
            <a:endParaRPr lang="en-US" sz="2500" dirty="0">
              <a:latin typeface="Roboto"/>
            </a:endParaRPr>
          </a:p>
          <a:p>
            <a:r>
              <a:rPr lang="en-US" sz="2500" b="1" dirty="0">
                <a:latin typeface="Roboto"/>
              </a:rPr>
              <a:t>7-8 student choice projects</a:t>
            </a:r>
            <a:endParaRPr lang="en-US" sz="2500" dirty="0">
              <a:latin typeface="Roboto"/>
            </a:endParaRPr>
          </a:p>
          <a:p>
            <a:pPr marL="0" indent="0">
              <a:buNone/>
            </a:pPr>
            <a:endParaRPr lang="en-US" sz="2500" dirty="0">
              <a:latin typeface="Roboto"/>
            </a:endParaRPr>
          </a:p>
          <a:p>
            <a:r>
              <a:rPr lang="en-US" sz="2500" b="1" dirty="0">
                <a:latin typeface="Roboto"/>
              </a:rPr>
              <a:t>Each project should take approximately 1 week to complete</a:t>
            </a:r>
          </a:p>
          <a:p>
            <a:r>
              <a:rPr lang="en-US" b="1" dirty="0"/>
              <a:t>Projects and timeline are subject to change according to quarter or semester scheduling timelines during distance learning quorum.</a:t>
            </a:r>
          </a:p>
          <a:p>
            <a:endParaRPr lang="en-US" sz="2500" dirty="0">
              <a:latin typeface="Roboto"/>
            </a:endParaRPr>
          </a:p>
          <a:p>
            <a:endParaRPr lang="en-US" sz="2500" dirty="0">
              <a:latin typeface="Roboto"/>
            </a:endParaRPr>
          </a:p>
        </p:txBody>
      </p:sp>
      <p:pic>
        <p:nvPicPr>
          <p:cNvPr id="10" name="Graphic 9" descr="House">
            <a:hlinkClick r:id="rId2" action="ppaction://hlinksldjump"/>
            <a:extLst>
              <a:ext uri="{FF2B5EF4-FFF2-40B4-BE49-F238E27FC236}">
                <a16:creationId xmlns:a16="http://schemas.microsoft.com/office/drawing/2014/main" id="{6EC70E27-F9BC-44FA-93B5-7CE540615B6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281114" y="5820919"/>
            <a:ext cx="607257" cy="607257"/>
          </a:xfrm>
          <a:prstGeom prst="rect">
            <a:avLst/>
          </a:prstGeom>
        </p:spPr>
      </p:pic>
    </p:spTree>
    <p:extLst>
      <p:ext uri="{BB962C8B-B14F-4D97-AF65-F5344CB8AC3E}">
        <p14:creationId xmlns:p14="http://schemas.microsoft.com/office/powerpoint/2010/main" val="9213314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6906E-6A67-42C7-9431-5C97FEEA4A2A}"/>
              </a:ext>
            </a:extLst>
          </p:cNvPr>
          <p:cNvSpPr>
            <a:spLocks noGrp="1"/>
          </p:cNvSpPr>
          <p:nvPr>
            <p:ph type="title"/>
          </p:nvPr>
        </p:nvSpPr>
        <p:spPr/>
        <p:txBody>
          <a:bodyPr/>
          <a:lstStyle/>
          <a:p>
            <a:r>
              <a:rPr lang="en-US" dirty="0"/>
              <a:t>Basic art Supply list</a:t>
            </a:r>
          </a:p>
        </p:txBody>
      </p:sp>
      <p:sp>
        <p:nvSpPr>
          <p:cNvPr id="3" name="Content Placeholder 2">
            <a:extLst>
              <a:ext uri="{FF2B5EF4-FFF2-40B4-BE49-F238E27FC236}">
                <a16:creationId xmlns:a16="http://schemas.microsoft.com/office/drawing/2014/main" id="{ACF26C17-B5EC-491E-A75B-863D21CB62EB}"/>
              </a:ext>
            </a:extLst>
          </p:cNvPr>
          <p:cNvSpPr>
            <a:spLocks noGrp="1"/>
          </p:cNvSpPr>
          <p:nvPr>
            <p:ph idx="1"/>
          </p:nvPr>
        </p:nvSpPr>
        <p:spPr>
          <a:xfrm>
            <a:off x="838200" y="1360608"/>
            <a:ext cx="10515600" cy="5032375"/>
          </a:xfrm>
        </p:spPr>
        <p:txBody>
          <a:bodyPr/>
          <a:lstStyle/>
          <a:p>
            <a:r>
              <a:rPr lang="en-US" dirty="0"/>
              <a:t>Zentangle </a:t>
            </a:r>
          </a:p>
          <a:p>
            <a:pPr marL="0" indent="0">
              <a:buNone/>
            </a:pPr>
            <a:r>
              <a:rPr lang="en-US" dirty="0"/>
              <a:t>1 medium tip black sharpie(marker)</a:t>
            </a:r>
          </a:p>
          <a:p>
            <a:pPr marL="0" indent="0">
              <a:buNone/>
            </a:pPr>
            <a:r>
              <a:rPr lang="en-US" dirty="0"/>
              <a:t>1 fine tip black sharpie (marker)</a:t>
            </a:r>
          </a:p>
          <a:p>
            <a:pPr marL="0" indent="0">
              <a:buNone/>
            </a:pPr>
            <a:r>
              <a:rPr lang="en-US" dirty="0"/>
              <a:t>1extra fine tip black sharpie (marker)</a:t>
            </a:r>
          </a:p>
          <a:p>
            <a:pPr marL="0" indent="0">
              <a:buNone/>
            </a:pPr>
            <a:r>
              <a:rPr lang="en-US" dirty="0"/>
              <a:t>1 drawing/Card stock paper (11X17)</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4" name="Graphic 3" descr="House">
            <a:hlinkClick r:id="rId2" action="ppaction://hlinksldjump"/>
            <a:extLst>
              <a:ext uri="{FF2B5EF4-FFF2-40B4-BE49-F238E27FC236}">
                <a16:creationId xmlns:a16="http://schemas.microsoft.com/office/drawing/2014/main" id="{8257D97F-FA28-4075-8596-1620D1EF538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53800" y="6059620"/>
            <a:ext cx="607257" cy="607257"/>
          </a:xfrm>
          <a:prstGeom prst="rect">
            <a:avLst/>
          </a:prstGeom>
        </p:spPr>
      </p:pic>
      <p:pic>
        <p:nvPicPr>
          <p:cNvPr id="2050" name="Picture 2" descr="Sharpie Permanent Marker, Ultra Fine Tip, Assorted Colors, 12/Pack (37175)">
            <a:extLst>
              <a:ext uri="{FF2B5EF4-FFF2-40B4-BE49-F238E27FC236}">
                <a16:creationId xmlns:a16="http://schemas.microsoft.com/office/drawing/2014/main" id="{96DEB32D-A998-4F72-95EE-4578EB6550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40105" y="4116520"/>
            <a:ext cx="1943100" cy="19431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harpie 32001 Twin-Tip Black Fine and Ultra-Fine Point Permanent Marker -  12/Pack">
            <a:extLst>
              <a:ext uri="{FF2B5EF4-FFF2-40B4-BE49-F238E27FC236}">
                <a16:creationId xmlns:a16="http://schemas.microsoft.com/office/drawing/2014/main" id="{62C4A798-5A08-4C87-B96B-9372EAF1B7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1154" y="4116520"/>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11&quot; x 17&quot; Cardstock - Tabloid Size - (80lb Cover / White)">
            <a:extLst>
              <a:ext uri="{FF2B5EF4-FFF2-40B4-BE49-F238E27FC236}">
                <a16:creationId xmlns:a16="http://schemas.microsoft.com/office/drawing/2014/main" id="{4A6E7304-C6D4-40EB-BBB6-E0D61F129B9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43500" y="365125"/>
            <a:ext cx="3725607" cy="575424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612152AE-9AD7-4A03-95BA-657926E582A3}"/>
              </a:ext>
            </a:extLst>
          </p:cNvPr>
          <p:cNvSpPr txBox="1"/>
          <p:nvPr/>
        </p:nvSpPr>
        <p:spPr>
          <a:xfrm>
            <a:off x="7661564" y="4116520"/>
            <a:ext cx="3250862" cy="760280"/>
          </a:xfrm>
          <a:prstGeom prst="rect">
            <a:avLst/>
          </a:prstGeom>
          <a:solidFill>
            <a:schemeClr val="bg1"/>
          </a:solidFill>
        </p:spPr>
        <p:txBody>
          <a:bodyPr wrap="square" rtlCol="0">
            <a:spAutoFit/>
          </a:bodyPr>
          <a:lstStyle/>
          <a:p>
            <a:endParaRPr lang="en-US" dirty="0"/>
          </a:p>
        </p:txBody>
      </p:sp>
      <p:sp>
        <p:nvSpPr>
          <p:cNvPr id="20" name="TextBox 19">
            <a:extLst>
              <a:ext uri="{FF2B5EF4-FFF2-40B4-BE49-F238E27FC236}">
                <a16:creationId xmlns:a16="http://schemas.microsoft.com/office/drawing/2014/main" id="{ECCD5F80-964C-4BF0-881F-E7ED873D5D43}"/>
              </a:ext>
            </a:extLst>
          </p:cNvPr>
          <p:cNvSpPr txBox="1"/>
          <p:nvPr/>
        </p:nvSpPr>
        <p:spPr>
          <a:xfrm>
            <a:off x="8640954" y="5113180"/>
            <a:ext cx="2401120" cy="760280"/>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3042587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CBDC3-B7FF-4EA4-9F75-16F622C8E24F}"/>
              </a:ext>
            </a:extLst>
          </p:cNvPr>
          <p:cNvSpPr>
            <a:spLocks noGrp="1"/>
          </p:cNvSpPr>
          <p:nvPr>
            <p:ph type="title"/>
          </p:nvPr>
        </p:nvSpPr>
        <p:spPr/>
        <p:txBody>
          <a:bodyPr/>
          <a:lstStyle/>
          <a:p>
            <a:r>
              <a:rPr lang="en-US" dirty="0"/>
              <a:t>Introduction to art</a:t>
            </a:r>
          </a:p>
        </p:txBody>
      </p:sp>
      <p:sp>
        <p:nvSpPr>
          <p:cNvPr id="3" name="Content Placeholder 2">
            <a:extLst>
              <a:ext uri="{FF2B5EF4-FFF2-40B4-BE49-F238E27FC236}">
                <a16:creationId xmlns:a16="http://schemas.microsoft.com/office/drawing/2014/main" id="{48515BD5-C441-4D32-BB54-E971070309E5}"/>
              </a:ext>
            </a:extLst>
          </p:cNvPr>
          <p:cNvSpPr>
            <a:spLocks noGrp="1"/>
          </p:cNvSpPr>
          <p:nvPr>
            <p:ph idx="1"/>
          </p:nvPr>
        </p:nvSpPr>
        <p:spPr/>
        <p:txBody>
          <a:bodyPr>
            <a:normAutofit fontScale="92500" lnSpcReduction="20000"/>
          </a:bodyPr>
          <a:lstStyle/>
          <a:p>
            <a:pPr marL="0" indent="0">
              <a:buNone/>
            </a:pPr>
            <a:r>
              <a:rPr lang="en-US" dirty="0"/>
              <a:t>Art is the expression or application of human creative skill and imagination, typically in a visual form such as painting or sculpture, producing works to be appreciated primarily for their beauty or emotional power.</a:t>
            </a:r>
          </a:p>
          <a:p>
            <a:pPr marL="0" indent="0">
              <a:buNone/>
            </a:pPr>
            <a:r>
              <a:rPr lang="en-US" dirty="0"/>
              <a:t>Art  has  various branches of creative activity, such as painting, music, literature, and dance which is known as </a:t>
            </a:r>
          </a:p>
          <a:p>
            <a:pPr marL="0" indent="0">
              <a:buNone/>
            </a:pPr>
            <a:r>
              <a:rPr lang="en-US" dirty="0"/>
              <a:t>"the visual arts“</a:t>
            </a:r>
          </a:p>
          <a:p>
            <a:pPr marL="0" indent="0">
              <a:buNone/>
            </a:pPr>
            <a:endParaRPr lang="en-US" dirty="0"/>
          </a:p>
          <a:p>
            <a:pPr marL="0" indent="0">
              <a:buNone/>
            </a:pPr>
            <a:r>
              <a:rPr lang="en-US" dirty="0"/>
              <a:t>The </a:t>
            </a:r>
            <a:r>
              <a:rPr lang="en-US" b="1" dirty="0"/>
              <a:t>visual arts</a:t>
            </a:r>
            <a:r>
              <a:rPr lang="en-US" dirty="0"/>
              <a:t> are </a:t>
            </a:r>
            <a:r>
              <a:rPr lang="en-US" b="1" dirty="0"/>
              <a:t>art</a:t>
            </a:r>
            <a:r>
              <a:rPr lang="en-US" dirty="0"/>
              <a:t> forms that create works that are primarily </a:t>
            </a:r>
            <a:r>
              <a:rPr lang="en-US" b="1" dirty="0"/>
              <a:t>visual</a:t>
            </a:r>
            <a:r>
              <a:rPr lang="en-US" dirty="0"/>
              <a:t> in nature, such as ceramics, drawing, painting, sculpture, printmaking, design, crafts, photography, video, film making and architecture.</a:t>
            </a:r>
          </a:p>
          <a:p>
            <a:pPr marL="0" indent="0">
              <a:buNone/>
            </a:pPr>
            <a:endParaRPr lang="en-US" dirty="0"/>
          </a:p>
        </p:txBody>
      </p:sp>
      <p:sp>
        <p:nvSpPr>
          <p:cNvPr id="4" name="Action Button: Go to End 3">
            <a:hlinkClick r:id="" action="ppaction://hlinkshowjump?jump=nextslide" highlightClick="1"/>
            <a:extLst>
              <a:ext uri="{FF2B5EF4-FFF2-40B4-BE49-F238E27FC236}">
                <a16:creationId xmlns:a16="http://schemas.microsoft.com/office/drawing/2014/main" id="{63049E5B-0BF8-46EB-9B42-2185A5FE4F1E}"/>
              </a:ext>
            </a:extLst>
          </p:cNvPr>
          <p:cNvSpPr/>
          <p:nvPr/>
        </p:nvSpPr>
        <p:spPr>
          <a:xfrm>
            <a:off x="11355440" y="6194774"/>
            <a:ext cx="516368" cy="466806"/>
          </a:xfrm>
          <a:prstGeom prst="actionButtonEnd">
            <a:avLst/>
          </a:prstGeom>
          <a:solidFill>
            <a:srgbClr val="68F75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12927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7E707-CFF4-45F3-973F-6988155F326E}"/>
              </a:ext>
            </a:extLst>
          </p:cNvPr>
          <p:cNvSpPr>
            <a:spLocks noGrp="1"/>
          </p:cNvSpPr>
          <p:nvPr>
            <p:ph type="title"/>
          </p:nvPr>
        </p:nvSpPr>
        <p:spPr/>
        <p:txBody>
          <a:bodyPr/>
          <a:lstStyle/>
          <a:p>
            <a:r>
              <a:rPr lang="en-US" dirty="0"/>
              <a:t>Introduction to art</a:t>
            </a:r>
          </a:p>
        </p:txBody>
      </p:sp>
      <p:sp>
        <p:nvSpPr>
          <p:cNvPr id="3" name="Content Placeholder 2">
            <a:extLst>
              <a:ext uri="{FF2B5EF4-FFF2-40B4-BE49-F238E27FC236}">
                <a16:creationId xmlns:a16="http://schemas.microsoft.com/office/drawing/2014/main" id="{78D36FD6-EBDA-43FF-A401-3700D6EBABEC}"/>
              </a:ext>
            </a:extLst>
          </p:cNvPr>
          <p:cNvSpPr>
            <a:spLocks noGrp="1"/>
          </p:cNvSpPr>
          <p:nvPr>
            <p:ph idx="1"/>
          </p:nvPr>
        </p:nvSpPr>
        <p:spPr/>
        <p:txBody>
          <a:bodyPr>
            <a:normAutofit/>
          </a:bodyPr>
          <a:lstStyle/>
          <a:p>
            <a:pPr marL="0" indent="0">
              <a:buNone/>
            </a:pPr>
            <a:r>
              <a:rPr lang="en-US" dirty="0"/>
              <a:t>There are seven </a:t>
            </a:r>
            <a:r>
              <a:rPr lang="en-US" b="1" dirty="0"/>
              <a:t>elements</a:t>
            </a:r>
            <a:r>
              <a:rPr lang="en-US" dirty="0"/>
              <a:t> in </a:t>
            </a:r>
            <a:r>
              <a:rPr lang="en-US" b="1" dirty="0"/>
              <a:t>art</a:t>
            </a:r>
            <a:r>
              <a:rPr lang="en-US" dirty="0"/>
              <a:t>. They are color, form, line, shape, space, texture, and value.</a:t>
            </a:r>
          </a:p>
          <a:p>
            <a:pPr marL="0" indent="0">
              <a:buNone/>
            </a:pPr>
            <a:endParaRPr lang="en-US" dirty="0"/>
          </a:p>
          <a:p>
            <a:pPr marL="0" indent="0">
              <a:buNone/>
            </a:pPr>
            <a:r>
              <a:rPr lang="en-US" dirty="0"/>
              <a:t>The ten common </a:t>
            </a:r>
            <a:r>
              <a:rPr lang="en-US" b="1" dirty="0"/>
              <a:t>principles</a:t>
            </a:r>
            <a:r>
              <a:rPr lang="en-US" dirty="0"/>
              <a:t> of </a:t>
            </a:r>
            <a:r>
              <a:rPr lang="en-US" b="1" dirty="0"/>
              <a:t>art</a:t>
            </a:r>
            <a:r>
              <a:rPr lang="en-US" dirty="0"/>
              <a:t> are balance, emphasis, harmony, movement, pattern, proportion, repetition, rhythm, unity, and variety.</a:t>
            </a:r>
          </a:p>
          <a:p>
            <a:pPr marL="0" indent="0">
              <a:buNone/>
            </a:pPr>
            <a:r>
              <a:rPr lang="en-US" dirty="0"/>
              <a:t>In Basic art you are going to apply your understanding of the art elements to create compositions in two and three dimensions using different mediums such as ink, markers, paint, and adhesives.</a:t>
            </a:r>
          </a:p>
          <a:p>
            <a:endParaRPr lang="en-US" dirty="0"/>
          </a:p>
        </p:txBody>
      </p:sp>
      <p:pic>
        <p:nvPicPr>
          <p:cNvPr id="7" name="Graphic 6" descr="House">
            <a:hlinkClick r:id="rId2" action="ppaction://hlinksldjump"/>
            <a:extLst>
              <a:ext uri="{FF2B5EF4-FFF2-40B4-BE49-F238E27FC236}">
                <a16:creationId xmlns:a16="http://schemas.microsoft.com/office/drawing/2014/main" id="{F6E0E8FF-B954-4D0F-9DD6-CDAF51F9849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246177" y="5873334"/>
            <a:ext cx="607257" cy="607257"/>
          </a:xfrm>
          <a:prstGeom prst="rect">
            <a:avLst/>
          </a:prstGeom>
        </p:spPr>
      </p:pic>
    </p:spTree>
    <p:extLst>
      <p:ext uri="{BB962C8B-B14F-4D97-AF65-F5344CB8AC3E}">
        <p14:creationId xmlns:p14="http://schemas.microsoft.com/office/powerpoint/2010/main" val="2454804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7BC1C-DD78-4BC3-BC4C-F9E967C8932D}"/>
              </a:ext>
            </a:extLst>
          </p:cNvPr>
          <p:cNvSpPr>
            <a:spLocks noGrp="1"/>
          </p:cNvSpPr>
          <p:nvPr>
            <p:ph type="title"/>
          </p:nvPr>
        </p:nvSpPr>
        <p:spPr/>
        <p:txBody>
          <a:bodyPr/>
          <a:lstStyle/>
          <a:p>
            <a:r>
              <a:rPr lang="en-US" b="1" dirty="0">
                <a:latin typeface="Roboto"/>
              </a:rPr>
              <a:t>What is a Zentangle?</a:t>
            </a:r>
            <a:endParaRPr lang="en-US" dirty="0"/>
          </a:p>
        </p:txBody>
      </p:sp>
      <p:sp>
        <p:nvSpPr>
          <p:cNvPr id="4" name="Rectangle 3">
            <a:extLst>
              <a:ext uri="{FF2B5EF4-FFF2-40B4-BE49-F238E27FC236}">
                <a16:creationId xmlns:a16="http://schemas.microsoft.com/office/drawing/2014/main" id="{C5B2AC07-8DD5-49C9-8370-B055DA125B99}"/>
              </a:ext>
            </a:extLst>
          </p:cNvPr>
          <p:cNvSpPr/>
          <p:nvPr/>
        </p:nvSpPr>
        <p:spPr>
          <a:xfrm>
            <a:off x="677075" y="2110984"/>
            <a:ext cx="11514925" cy="2369880"/>
          </a:xfrm>
          <a:prstGeom prst="rect">
            <a:avLst/>
          </a:prstGeom>
        </p:spPr>
        <p:txBody>
          <a:bodyPr wrap="square">
            <a:spAutoFit/>
          </a:bodyPr>
          <a:lstStyle/>
          <a:p>
            <a:pPr algn="ctr"/>
            <a:r>
              <a:rPr lang="en-US" sz="3600" b="1" dirty="0">
                <a:latin typeface="Roboto"/>
              </a:rPr>
              <a:t> </a:t>
            </a:r>
            <a:r>
              <a:rPr lang="en-US" sz="2800" b="1" dirty="0">
                <a:latin typeface="Roboto"/>
              </a:rPr>
              <a:t>• Zen = state of focus or concentration </a:t>
            </a:r>
          </a:p>
          <a:p>
            <a:pPr algn="ctr"/>
            <a:r>
              <a:rPr lang="en-US" sz="2800" b="1" dirty="0">
                <a:latin typeface="Roboto"/>
              </a:rPr>
              <a:t>• An abstract or non-objective art form </a:t>
            </a:r>
          </a:p>
          <a:p>
            <a:pPr algn="ctr"/>
            <a:r>
              <a:rPr lang="en-US" sz="2800" b="1" dirty="0">
                <a:latin typeface="Roboto"/>
              </a:rPr>
              <a:t>• Abstract: recognizable subject matter that is slightly altered. </a:t>
            </a:r>
          </a:p>
          <a:p>
            <a:pPr algn="ctr"/>
            <a:r>
              <a:rPr lang="en-US" sz="2800" b="1" dirty="0">
                <a:latin typeface="Roboto"/>
              </a:rPr>
              <a:t>• Non-Objective: Nothing is recognizable • Repetition of patterns, shapes, and lines to fill a space.</a:t>
            </a:r>
          </a:p>
        </p:txBody>
      </p:sp>
      <p:sp>
        <p:nvSpPr>
          <p:cNvPr id="3" name="Action Button: Go Forward or Next 2">
            <a:hlinkClick r:id="" action="ppaction://hlinkshowjump?jump=nextslide" highlightClick="1"/>
            <a:extLst>
              <a:ext uri="{FF2B5EF4-FFF2-40B4-BE49-F238E27FC236}">
                <a16:creationId xmlns:a16="http://schemas.microsoft.com/office/drawing/2014/main" id="{C7486E77-FDF0-493A-BC4A-36CC4C5FD5E5}"/>
              </a:ext>
            </a:extLst>
          </p:cNvPr>
          <p:cNvSpPr/>
          <p:nvPr/>
        </p:nvSpPr>
        <p:spPr>
          <a:xfrm>
            <a:off x="10566400" y="5606473"/>
            <a:ext cx="914400" cy="886402"/>
          </a:xfrm>
          <a:prstGeom prst="actionButtonForwardNex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79545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799C8F72-DD8F-45D2-9CA0-E1A96013DDEA}"/>
              </a:ext>
            </a:extLst>
          </p:cNvPr>
          <p:cNvSpPr>
            <a:spLocks noGrp="1"/>
          </p:cNvSpPr>
          <p:nvPr>
            <p:ph type="title"/>
          </p:nvPr>
        </p:nvSpPr>
        <p:spPr>
          <a:xfrm>
            <a:off x="2200275" y="219278"/>
            <a:ext cx="8229600" cy="1143000"/>
          </a:xfrm>
        </p:spPr>
        <p:txBody>
          <a:bodyPr>
            <a:normAutofit fontScale="90000"/>
          </a:bodyPr>
          <a:lstStyle/>
          <a:p>
            <a:pPr eaLnBrk="1" hangingPunct="1"/>
            <a:r>
              <a:rPr lang="en-US" altLang="en-US" sz="8000" dirty="0">
                <a:latin typeface="Amienne" pitchFamily="82" charset="0"/>
              </a:rPr>
              <a:t>Zentangle</a:t>
            </a:r>
          </a:p>
        </p:txBody>
      </p:sp>
      <p:sp>
        <p:nvSpPr>
          <p:cNvPr id="4099" name="Content Placeholder 2">
            <a:extLst>
              <a:ext uri="{FF2B5EF4-FFF2-40B4-BE49-F238E27FC236}">
                <a16:creationId xmlns:a16="http://schemas.microsoft.com/office/drawing/2014/main" id="{5F45A390-E1ED-4AB2-BA15-6BCF59811E34}"/>
              </a:ext>
            </a:extLst>
          </p:cNvPr>
          <p:cNvSpPr>
            <a:spLocks noGrp="1"/>
          </p:cNvSpPr>
          <p:nvPr>
            <p:ph idx="1"/>
          </p:nvPr>
        </p:nvSpPr>
        <p:spPr>
          <a:xfrm>
            <a:off x="1524001" y="1680368"/>
            <a:ext cx="3733800" cy="4525963"/>
          </a:xfrm>
        </p:spPr>
        <p:txBody>
          <a:bodyPr>
            <a:normAutofit fontScale="85000" lnSpcReduction="20000"/>
          </a:bodyPr>
          <a:lstStyle/>
          <a:p>
            <a:pPr eaLnBrk="1" hangingPunct="1">
              <a:buFont typeface="Arial" panose="020B0604020202020204" pitchFamily="34" charset="0"/>
              <a:buNone/>
            </a:pPr>
            <a:r>
              <a:rPr lang="en-US" altLang="en-US" sz="3600" dirty="0">
                <a:latin typeface="Amienne" pitchFamily="82" charset="0"/>
              </a:rPr>
              <a:t>	A Zentangle is an abstract drawing created by using repetitive patterns.  It is usually structured within a certain shape.  Drawing a Zentangle is entertaining, relaxing, and a great way to express yourself creatively. </a:t>
            </a:r>
          </a:p>
        </p:txBody>
      </p:sp>
      <p:pic>
        <p:nvPicPr>
          <p:cNvPr id="4100" name="Picture 2" descr="http://www.brainpickings.org/wp-content/uploads/2011/01/zentangle1.png">
            <a:extLst>
              <a:ext uri="{FF2B5EF4-FFF2-40B4-BE49-F238E27FC236}">
                <a16:creationId xmlns:a16="http://schemas.microsoft.com/office/drawing/2014/main" id="{86E2DC91-BA89-4326-B71C-0CFFD449AE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1" y="1371600"/>
            <a:ext cx="517207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ction Button: Go Forward or Next 1">
            <a:hlinkClick r:id="" action="ppaction://hlinkshowjump?jump=nextslide" highlightClick="1"/>
            <a:extLst>
              <a:ext uri="{FF2B5EF4-FFF2-40B4-BE49-F238E27FC236}">
                <a16:creationId xmlns:a16="http://schemas.microsoft.com/office/drawing/2014/main" id="{FA902482-7F6A-414C-BAC6-92088D490B41}"/>
              </a:ext>
            </a:extLst>
          </p:cNvPr>
          <p:cNvSpPr/>
          <p:nvPr/>
        </p:nvSpPr>
        <p:spPr>
          <a:xfrm>
            <a:off x="10858500" y="5686425"/>
            <a:ext cx="857250" cy="737616"/>
          </a:xfrm>
          <a:prstGeom prst="actionButtonForwardNex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3.bp.blogspot.com/_Ek5au5DJngg/SjPqUJ8tEXI/AAAAAAAAAFs/LkQB5YVtN6A/s400/K-Zentangle-Tile-6-12-09.jpg">
            <a:extLst>
              <a:ext uri="{FF2B5EF4-FFF2-40B4-BE49-F238E27FC236}">
                <a16:creationId xmlns:a16="http://schemas.microsoft.com/office/drawing/2014/main" id="{A35EAC56-91FC-490E-BAB7-B86E325D12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524000"/>
            <a:ext cx="40386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4" descr="http://www.culhavenstudios.com/images/Zo3_1_17_8539.gif">
            <a:extLst>
              <a:ext uri="{FF2B5EF4-FFF2-40B4-BE49-F238E27FC236}">
                <a16:creationId xmlns:a16="http://schemas.microsoft.com/office/drawing/2014/main" id="{F23BC6B8-F2C7-43AD-8B3D-A21EDC30B2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7738" y="1143000"/>
            <a:ext cx="4335462"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Action Button: Go Forward or Next 3">
            <a:hlinkClick r:id="" action="ppaction://hlinkshowjump?jump=nextslide" highlightClick="1"/>
            <a:extLst>
              <a:ext uri="{FF2B5EF4-FFF2-40B4-BE49-F238E27FC236}">
                <a16:creationId xmlns:a16="http://schemas.microsoft.com/office/drawing/2014/main" id="{2AD598A9-5073-4488-B1D8-B11BCF1D6004}"/>
              </a:ext>
            </a:extLst>
          </p:cNvPr>
          <p:cNvSpPr/>
          <p:nvPr/>
        </p:nvSpPr>
        <p:spPr>
          <a:xfrm>
            <a:off x="10566400" y="5606473"/>
            <a:ext cx="914400" cy="886402"/>
          </a:xfrm>
          <a:prstGeom prst="actionButtonForwardNex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1AB32AFE-A9F8-47CA-BEF5-3980D4827D25}"/>
              </a:ext>
            </a:extLst>
          </p:cNvPr>
          <p:cNvSpPr>
            <a:spLocks noGrp="1"/>
          </p:cNvSpPr>
          <p:nvPr>
            <p:ph type="title"/>
          </p:nvPr>
        </p:nvSpPr>
        <p:spPr>
          <a:xfrm>
            <a:off x="1981200" y="274638"/>
            <a:ext cx="8229600" cy="1401762"/>
          </a:xfrm>
        </p:spPr>
        <p:txBody>
          <a:bodyPr/>
          <a:lstStyle/>
          <a:p>
            <a:pPr eaLnBrk="1" hangingPunct="1"/>
            <a:r>
              <a:rPr lang="en-US" altLang="en-US" sz="8000" dirty="0">
                <a:latin typeface="Amienne" pitchFamily="82" charset="0"/>
              </a:rPr>
              <a:t>String</a:t>
            </a:r>
          </a:p>
        </p:txBody>
      </p:sp>
      <p:sp>
        <p:nvSpPr>
          <p:cNvPr id="8195" name="Content Placeholder 2">
            <a:extLst>
              <a:ext uri="{FF2B5EF4-FFF2-40B4-BE49-F238E27FC236}">
                <a16:creationId xmlns:a16="http://schemas.microsoft.com/office/drawing/2014/main" id="{A2E310CC-2570-4A2D-8F1D-0215F5207A0D}"/>
              </a:ext>
            </a:extLst>
          </p:cNvPr>
          <p:cNvSpPr>
            <a:spLocks noGrp="1"/>
          </p:cNvSpPr>
          <p:nvPr>
            <p:ph idx="1"/>
          </p:nvPr>
        </p:nvSpPr>
        <p:spPr>
          <a:xfrm>
            <a:off x="1524000" y="1981201"/>
            <a:ext cx="3733800" cy="4525963"/>
          </a:xfrm>
        </p:spPr>
        <p:txBody>
          <a:bodyPr/>
          <a:lstStyle/>
          <a:p>
            <a:pPr eaLnBrk="1" hangingPunct="1">
              <a:buFont typeface="Arial" panose="020B0604020202020204" pitchFamily="34" charset="0"/>
              <a:buNone/>
            </a:pPr>
            <a:r>
              <a:rPr lang="en-US" altLang="en-US" sz="3600" dirty="0">
                <a:latin typeface="Amienne" pitchFamily="82" charset="0"/>
              </a:rPr>
              <a:t>	A string is generally a random line drawn in pencil which creates an area within which you draw your tangles.</a:t>
            </a:r>
          </a:p>
        </p:txBody>
      </p:sp>
      <p:pic>
        <p:nvPicPr>
          <p:cNvPr id="8196" name="Picture 2" descr="Xplore &amp; Xpress">
            <a:extLst>
              <a:ext uri="{FF2B5EF4-FFF2-40B4-BE49-F238E27FC236}">
                <a16:creationId xmlns:a16="http://schemas.microsoft.com/office/drawing/2014/main" id="{508D2844-0C25-463A-83C5-63FC931975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958"/>
          <a:stretch>
            <a:fillRect/>
          </a:stretch>
        </p:blipFill>
        <p:spPr bwMode="auto">
          <a:xfrm>
            <a:off x="5715000" y="1600200"/>
            <a:ext cx="46482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65EB34BF-1F25-4FA6-9D4C-832AEC10A29B}"/>
              </a:ext>
            </a:extLst>
          </p:cNvPr>
          <p:cNvSpPr/>
          <p:nvPr/>
        </p:nvSpPr>
        <p:spPr>
          <a:xfrm>
            <a:off x="5715000" y="1600200"/>
            <a:ext cx="4648200" cy="457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Action Button: Go Forward or Next 6">
            <a:hlinkClick r:id="" action="ppaction://hlinkshowjump?jump=nextslide" highlightClick="1"/>
            <a:extLst>
              <a:ext uri="{FF2B5EF4-FFF2-40B4-BE49-F238E27FC236}">
                <a16:creationId xmlns:a16="http://schemas.microsoft.com/office/drawing/2014/main" id="{5A6F43CC-C1E0-49AC-8EA6-5BA89F2752AB}"/>
              </a:ext>
            </a:extLst>
          </p:cNvPr>
          <p:cNvSpPr/>
          <p:nvPr/>
        </p:nvSpPr>
        <p:spPr>
          <a:xfrm>
            <a:off x="10566400" y="5606473"/>
            <a:ext cx="914400" cy="886402"/>
          </a:xfrm>
          <a:prstGeom prst="actionButtonForwardNex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3.bp.blogspot.com/-iM8RrPSWnmg/UIcoUKLNMlI/AAAAAAAAFh4/MRnPEIKPJOM/s400/TanglePatterns-String-023.jpg">
            <a:extLst>
              <a:ext uri="{FF2B5EF4-FFF2-40B4-BE49-F238E27FC236}">
                <a16:creationId xmlns:a16="http://schemas.microsoft.com/office/drawing/2014/main" id="{83DDB461-6265-410A-83BB-7E1E89533E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203326"/>
            <a:ext cx="4114800" cy="454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4" descr="http://i145.photobucket.com/albums/r218/kenoly2000/Zentangle%20-%20Art/TanglePatterns-String-005.jpg">
            <a:extLst>
              <a:ext uri="{FF2B5EF4-FFF2-40B4-BE49-F238E27FC236}">
                <a16:creationId xmlns:a16="http://schemas.microsoft.com/office/drawing/2014/main" id="{F7185FE9-0915-431A-85C5-AAC1F2AAEF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1" y="1219201"/>
            <a:ext cx="4048125" cy="447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Action Button: Go Forward or Next 3">
            <a:hlinkClick r:id="" action="ppaction://hlinkshowjump?jump=nextslide" highlightClick="1"/>
            <a:extLst>
              <a:ext uri="{FF2B5EF4-FFF2-40B4-BE49-F238E27FC236}">
                <a16:creationId xmlns:a16="http://schemas.microsoft.com/office/drawing/2014/main" id="{6F6FA819-46F7-488C-82B8-63D94060620D}"/>
              </a:ext>
            </a:extLst>
          </p:cNvPr>
          <p:cNvSpPr/>
          <p:nvPr/>
        </p:nvSpPr>
        <p:spPr>
          <a:xfrm>
            <a:off x="10566400" y="5606473"/>
            <a:ext cx="914400" cy="886402"/>
          </a:xfrm>
          <a:prstGeom prst="actionButtonForwardNex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787B9736-7D7B-4357-9C5D-27D316C6EE18}"/>
              </a:ext>
            </a:extLst>
          </p:cNvPr>
          <p:cNvSpPr>
            <a:spLocks noGrp="1"/>
          </p:cNvSpPr>
          <p:nvPr>
            <p:ph type="title"/>
          </p:nvPr>
        </p:nvSpPr>
        <p:spPr>
          <a:xfrm>
            <a:off x="1981200" y="274638"/>
            <a:ext cx="8229600" cy="1401762"/>
          </a:xfrm>
        </p:spPr>
        <p:txBody>
          <a:bodyPr/>
          <a:lstStyle/>
          <a:p>
            <a:pPr eaLnBrk="1" hangingPunct="1"/>
            <a:r>
              <a:rPr lang="en-US" altLang="en-US" sz="8000" dirty="0">
                <a:latin typeface="Amienne" pitchFamily="82" charset="0"/>
              </a:rPr>
              <a:t>Tangle</a:t>
            </a:r>
          </a:p>
        </p:txBody>
      </p:sp>
      <p:sp>
        <p:nvSpPr>
          <p:cNvPr id="12291" name="Content Placeholder 2">
            <a:extLst>
              <a:ext uri="{FF2B5EF4-FFF2-40B4-BE49-F238E27FC236}">
                <a16:creationId xmlns:a16="http://schemas.microsoft.com/office/drawing/2014/main" id="{4E5FA6C1-FDB2-4EAC-A3FB-9F3407E3D6AA}"/>
              </a:ext>
            </a:extLst>
          </p:cNvPr>
          <p:cNvSpPr>
            <a:spLocks noGrp="1"/>
          </p:cNvSpPr>
          <p:nvPr>
            <p:ph idx="1"/>
          </p:nvPr>
        </p:nvSpPr>
        <p:spPr>
          <a:xfrm>
            <a:off x="1524000" y="1981201"/>
            <a:ext cx="3733800" cy="4525963"/>
          </a:xfrm>
        </p:spPr>
        <p:txBody>
          <a:bodyPr>
            <a:normAutofit fontScale="92500" lnSpcReduction="20000"/>
          </a:bodyPr>
          <a:lstStyle/>
          <a:p>
            <a:pPr eaLnBrk="1" hangingPunct="1">
              <a:buFont typeface="Arial" panose="020B0604020202020204" pitchFamily="34" charset="0"/>
              <a:buNone/>
            </a:pPr>
            <a:r>
              <a:rPr lang="en-US" altLang="en-US" sz="3600" dirty="0">
                <a:latin typeface="Amienne" pitchFamily="82" charset="0"/>
              </a:rPr>
              <a:t>	 In its verb form “tangle” means to draw a tangle.  You tangle a tangle, and in that process create Zentangle art.   </a:t>
            </a:r>
          </a:p>
          <a:p>
            <a:pPr eaLnBrk="1" hangingPunct="1">
              <a:buFont typeface="Arial" panose="020B0604020202020204" pitchFamily="34" charset="0"/>
              <a:buNone/>
            </a:pPr>
            <a:r>
              <a:rPr lang="en-US" altLang="en-US" sz="3600" dirty="0">
                <a:latin typeface="Amienne" pitchFamily="82" charset="0"/>
              </a:rPr>
              <a:t>	In its noun form this word is used as a replacement for “pattern.”</a:t>
            </a:r>
          </a:p>
        </p:txBody>
      </p:sp>
      <p:pic>
        <p:nvPicPr>
          <p:cNvPr id="12292" name="Picture 2" descr="http://images.quickblogcast.com/9/2/1/2/1/222341-212129/ChillonStepsb93.jpg?a=63">
            <a:extLst>
              <a:ext uri="{FF2B5EF4-FFF2-40B4-BE49-F238E27FC236}">
                <a16:creationId xmlns:a16="http://schemas.microsoft.com/office/drawing/2014/main" id="{F9683359-7BE8-40EC-9EE5-FFBB39378B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0000" t="49033"/>
          <a:stretch>
            <a:fillRect/>
          </a:stretch>
        </p:blipFill>
        <p:spPr bwMode="auto">
          <a:xfrm>
            <a:off x="6248401" y="1981200"/>
            <a:ext cx="3852863" cy="380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ction Button: Go Forward or Next 4">
            <a:hlinkClick r:id="" action="ppaction://hlinkshowjump?jump=nextslide" highlightClick="1"/>
            <a:extLst>
              <a:ext uri="{FF2B5EF4-FFF2-40B4-BE49-F238E27FC236}">
                <a16:creationId xmlns:a16="http://schemas.microsoft.com/office/drawing/2014/main" id="{3D084B4C-F190-4A5C-A59B-704BDE312604}"/>
              </a:ext>
            </a:extLst>
          </p:cNvPr>
          <p:cNvSpPr/>
          <p:nvPr/>
        </p:nvSpPr>
        <p:spPr>
          <a:xfrm>
            <a:off x="10566400" y="5606473"/>
            <a:ext cx="914400" cy="886402"/>
          </a:xfrm>
          <a:prstGeom prst="actionButtonForwardNex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3F5EF-C369-4B01-BF43-ED9B05EFD78C}"/>
              </a:ext>
            </a:extLst>
          </p:cNvPr>
          <p:cNvSpPr>
            <a:spLocks noGrp="1"/>
          </p:cNvSpPr>
          <p:nvPr>
            <p:ph type="title"/>
          </p:nvPr>
        </p:nvSpPr>
        <p:spPr/>
        <p:txBody>
          <a:bodyPr vert="horz" lIns="91440" tIns="45720" rIns="91440" bIns="45720" rtlCol="0" anchor="b">
            <a:normAutofit fontScale="90000"/>
          </a:bodyPr>
          <a:lstStyle/>
          <a:p>
            <a:r>
              <a:rPr lang="en-US" sz="3800" b="1" i="0" kern="1200" cap="all" baseline="0" dirty="0">
                <a:latin typeface="+mj-lt"/>
                <a:ea typeface="+mj-ea"/>
                <a:cs typeface="+mj-cs"/>
              </a:rPr>
              <a:t>Symbol’s and their meaning</a:t>
            </a:r>
          </a:p>
        </p:txBody>
      </p:sp>
      <p:pic>
        <p:nvPicPr>
          <p:cNvPr id="13" name="Content Placeholder 12" descr="Eye">
            <a:extLst>
              <a:ext uri="{FF2B5EF4-FFF2-40B4-BE49-F238E27FC236}">
                <a16:creationId xmlns:a16="http://schemas.microsoft.com/office/drawing/2014/main" id="{1116E2D6-41E2-444B-90A4-ADA8D7B155A9}"/>
              </a:ext>
            </a:extLst>
          </p:cNvPr>
          <p:cNvPicPr>
            <a:picLocks noGrp="1" noChangeAspect="1"/>
          </p:cNvPicPr>
          <p:nvPr>
            <p:ph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73029" y="900465"/>
            <a:ext cx="914400" cy="914400"/>
          </a:xfrm>
        </p:spPr>
      </p:pic>
      <p:sp>
        <p:nvSpPr>
          <p:cNvPr id="3" name="Text Placeholder 2">
            <a:extLst>
              <a:ext uri="{FF2B5EF4-FFF2-40B4-BE49-F238E27FC236}">
                <a16:creationId xmlns:a16="http://schemas.microsoft.com/office/drawing/2014/main" id="{A6B498E1-D5B1-4D2B-8ADA-586FF3ABBEBD}"/>
              </a:ext>
            </a:extLst>
          </p:cNvPr>
          <p:cNvSpPr>
            <a:spLocks noGrp="1"/>
          </p:cNvSpPr>
          <p:nvPr>
            <p:ph type="body" sz="half" idx="2"/>
          </p:nvPr>
        </p:nvSpPr>
        <p:spPr/>
        <p:txBody>
          <a:bodyPr/>
          <a:lstStyle/>
          <a:p>
            <a:endParaRPr lang="en-US" dirty="0"/>
          </a:p>
        </p:txBody>
      </p:sp>
      <p:pic>
        <p:nvPicPr>
          <p:cNvPr id="9" name="Content Placeholder 8" descr="City lights focused in magnifying glass">
            <a:extLst>
              <a:ext uri="{FF2B5EF4-FFF2-40B4-BE49-F238E27FC236}">
                <a16:creationId xmlns:a16="http://schemas.microsoft.com/office/drawing/2014/main" id="{D796DA38-17F6-476C-A709-D07BD53514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9788" y="2132569"/>
            <a:ext cx="3975184" cy="3485434"/>
          </a:xfrm>
          <a:prstGeom prst="rect">
            <a:avLst/>
          </a:prstGeom>
        </p:spPr>
      </p:pic>
      <p:sp>
        <p:nvSpPr>
          <p:cNvPr id="15" name="TextBox 14">
            <a:extLst>
              <a:ext uri="{FF2B5EF4-FFF2-40B4-BE49-F238E27FC236}">
                <a16:creationId xmlns:a16="http://schemas.microsoft.com/office/drawing/2014/main" id="{73FC022C-6D34-48CC-9EC6-5401B2778606}"/>
              </a:ext>
            </a:extLst>
          </p:cNvPr>
          <p:cNvSpPr txBox="1"/>
          <p:nvPr/>
        </p:nvSpPr>
        <p:spPr>
          <a:xfrm>
            <a:off x="5826752" y="1041409"/>
            <a:ext cx="1933809" cy="830997"/>
          </a:xfrm>
          <a:prstGeom prst="rect">
            <a:avLst/>
          </a:prstGeom>
          <a:noFill/>
        </p:spPr>
        <p:txBody>
          <a:bodyPr wrap="square" rtlCol="0">
            <a:spAutoFit/>
          </a:bodyPr>
          <a:lstStyle/>
          <a:p>
            <a:r>
              <a:rPr lang="en-US" sz="1200" b="1" dirty="0"/>
              <a:t>Watch video/ or slide show Ver video o presentación de diapositivas</a:t>
            </a:r>
          </a:p>
        </p:txBody>
      </p:sp>
      <p:pic>
        <p:nvPicPr>
          <p:cNvPr id="19" name="Graphic 18" descr="Checklist">
            <a:extLst>
              <a:ext uri="{FF2B5EF4-FFF2-40B4-BE49-F238E27FC236}">
                <a16:creationId xmlns:a16="http://schemas.microsoft.com/office/drawing/2014/main" id="{9A158C24-6649-4593-BD3D-FD86BBD5FA7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639219" y="950264"/>
            <a:ext cx="751137" cy="712989"/>
          </a:xfrm>
          <a:prstGeom prst="rect">
            <a:avLst/>
          </a:prstGeom>
        </p:spPr>
      </p:pic>
      <p:sp>
        <p:nvSpPr>
          <p:cNvPr id="21" name="TextBox 20">
            <a:extLst>
              <a:ext uri="{FF2B5EF4-FFF2-40B4-BE49-F238E27FC236}">
                <a16:creationId xmlns:a16="http://schemas.microsoft.com/office/drawing/2014/main" id="{018A03E2-9A91-426F-A78C-3B3D8C53043D}"/>
              </a:ext>
            </a:extLst>
          </p:cNvPr>
          <p:cNvSpPr txBox="1"/>
          <p:nvPr/>
        </p:nvSpPr>
        <p:spPr>
          <a:xfrm>
            <a:off x="8269635" y="1123082"/>
            <a:ext cx="1143019" cy="461665"/>
          </a:xfrm>
          <a:prstGeom prst="rect">
            <a:avLst/>
          </a:prstGeom>
          <a:noFill/>
        </p:spPr>
        <p:txBody>
          <a:bodyPr wrap="square" rtlCol="0">
            <a:spAutoFit/>
          </a:bodyPr>
          <a:lstStyle/>
          <a:p>
            <a:r>
              <a:rPr lang="en-US" sz="1200" b="1" dirty="0"/>
              <a:t>Hacer tarea  </a:t>
            </a:r>
          </a:p>
          <a:p>
            <a:r>
              <a:rPr lang="en-US" sz="1200" b="1" dirty="0"/>
              <a:t>Do task</a:t>
            </a:r>
          </a:p>
        </p:txBody>
      </p:sp>
      <p:pic>
        <p:nvPicPr>
          <p:cNvPr id="23" name="Graphic 22" descr="Bullseye">
            <a:extLst>
              <a:ext uri="{FF2B5EF4-FFF2-40B4-BE49-F238E27FC236}">
                <a16:creationId xmlns:a16="http://schemas.microsoft.com/office/drawing/2014/main" id="{CBF378C3-69DB-4E04-A128-7C4045FD19D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670611" y="256375"/>
            <a:ext cx="510507" cy="539704"/>
          </a:xfrm>
          <a:prstGeom prst="rect">
            <a:avLst/>
          </a:prstGeom>
        </p:spPr>
      </p:pic>
      <p:pic>
        <p:nvPicPr>
          <p:cNvPr id="26" name="Graphic 25" descr="Artist">
            <a:extLst>
              <a:ext uri="{FF2B5EF4-FFF2-40B4-BE49-F238E27FC236}">
                <a16:creationId xmlns:a16="http://schemas.microsoft.com/office/drawing/2014/main" id="{DC266365-996E-4A30-97EC-00E25141995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719806" y="2083578"/>
            <a:ext cx="510507" cy="607257"/>
          </a:xfrm>
          <a:prstGeom prst="rect">
            <a:avLst/>
          </a:prstGeom>
        </p:spPr>
      </p:pic>
      <p:sp>
        <p:nvSpPr>
          <p:cNvPr id="28" name="TextBox 27">
            <a:extLst>
              <a:ext uri="{FF2B5EF4-FFF2-40B4-BE49-F238E27FC236}">
                <a16:creationId xmlns:a16="http://schemas.microsoft.com/office/drawing/2014/main" id="{1F8885C7-648E-47C6-A6B6-AC310031D4B9}"/>
              </a:ext>
            </a:extLst>
          </p:cNvPr>
          <p:cNvSpPr txBox="1"/>
          <p:nvPr/>
        </p:nvSpPr>
        <p:spPr>
          <a:xfrm>
            <a:off x="10376157" y="214164"/>
            <a:ext cx="1424038" cy="830997"/>
          </a:xfrm>
          <a:prstGeom prst="rect">
            <a:avLst/>
          </a:prstGeom>
          <a:noFill/>
        </p:spPr>
        <p:txBody>
          <a:bodyPr wrap="square" rtlCol="0">
            <a:spAutoFit/>
          </a:bodyPr>
          <a:lstStyle/>
          <a:p>
            <a:r>
              <a:rPr lang="en-US" sz="1200" b="1" dirty="0"/>
              <a:t>Goals</a:t>
            </a:r>
          </a:p>
          <a:p>
            <a:r>
              <a:rPr lang="en-US" sz="1200" b="1" dirty="0"/>
              <a:t>Objectives</a:t>
            </a:r>
          </a:p>
          <a:p>
            <a:r>
              <a:rPr lang="en-US" sz="1200" b="1" dirty="0"/>
              <a:t>Metas</a:t>
            </a:r>
          </a:p>
          <a:p>
            <a:r>
              <a:rPr lang="en-US" sz="1200" b="1" dirty="0"/>
              <a:t>objetivos</a:t>
            </a:r>
          </a:p>
        </p:txBody>
      </p:sp>
      <p:sp>
        <p:nvSpPr>
          <p:cNvPr id="30" name="TextBox 29">
            <a:extLst>
              <a:ext uri="{FF2B5EF4-FFF2-40B4-BE49-F238E27FC236}">
                <a16:creationId xmlns:a16="http://schemas.microsoft.com/office/drawing/2014/main" id="{8BC1BFB6-4462-41D8-8C1B-BBFC82295BCC}"/>
              </a:ext>
            </a:extLst>
          </p:cNvPr>
          <p:cNvSpPr txBox="1"/>
          <p:nvPr/>
        </p:nvSpPr>
        <p:spPr>
          <a:xfrm>
            <a:off x="8285997" y="2294117"/>
            <a:ext cx="920211" cy="461665"/>
          </a:xfrm>
          <a:prstGeom prst="rect">
            <a:avLst/>
          </a:prstGeom>
          <a:noFill/>
        </p:spPr>
        <p:txBody>
          <a:bodyPr wrap="square" rtlCol="0">
            <a:spAutoFit/>
          </a:bodyPr>
          <a:lstStyle/>
          <a:p>
            <a:r>
              <a:rPr lang="en-US" sz="1200" b="1" dirty="0" err="1"/>
              <a:t>Proyectos</a:t>
            </a:r>
            <a:endParaRPr lang="en-US" sz="1200" b="1" dirty="0"/>
          </a:p>
          <a:p>
            <a:r>
              <a:rPr lang="en-US" sz="1200" b="1" dirty="0"/>
              <a:t>Projects</a:t>
            </a:r>
          </a:p>
        </p:txBody>
      </p:sp>
      <p:pic>
        <p:nvPicPr>
          <p:cNvPr id="33" name="Graphic 32" descr="Reflection">
            <a:extLst>
              <a:ext uri="{FF2B5EF4-FFF2-40B4-BE49-F238E27FC236}">
                <a16:creationId xmlns:a16="http://schemas.microsoft.com/office/drawing/2014/main" id="{84631602-ADC5-4438-A855-BF881F13536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120672" y="3135357"/>
            <a:ext cx="669079" cy="669079"/>
          </a:xfrm>
          <a:prstGeom prst="rect">
            <a:avLst/>
          </a:prstGeom>
        </p:spPr>
      </p:pic>
      <p:sp>
        <p:nvSpPr>
          <p:cNvPr id="34" name="TextBox 33">
            <a:extLst>
              <a:ext uri="{FF2B5EF4-FFF2-40B4-BE49-F238E27FC236}">
                <a16:creationId xmlns:a16="http://schemas.microsoft.com/office/drawing/2014/main" id="{4ECF785F-D436-42D1-93B5-76AD05977681}"/>
              </a:ext>
            </a:extLst>
          </p:cNvPr>
          <p:cNvSpPr txBox="1"/>
          <p:nvPr/>
        </p:nvSpPr>
        <p:spPr>
          <a:xfrm>
            <a:off x="5787428" y="3079959"/>
            <a:ext cx="1164265" cy="1200329"/>
          </a:xfrm>
          <a:prstGeom prst="rect">
            <a:avLst/>
          </a:prstGeom>
          <a:noFill/>
        </p:spPr>
        <p:txBody>
          <a:bodyPr wrap="square" rtlCol="0">
            <a:spAutoFit/>
          </a:bodyPr>
          <a:lstStyle/>
          <a:p>
            <a:r>
              <a:rPr lang="en-US" sz="1200" b="1" dirty="0"/>
              <a:t>Reflection</a:t>
            </a:r>
          </a:p>
          <a:p>
            <a:r>
              <a:rPr lang="en-US" sz="1200" b="1" dirty="0"/>
              <a:t>Evaluation</a:t>
            </a:r>
          </a:p>
          <a:p>
            <a:r>
              <a:rPr lang="en-US" sz="1200" b="1" dirty="0"/>
              <a:t>Rubric</a:t>
            </a:r>
          </a:p>
          <a:p>
            <a:r>
              <a:rPr lang="en-US" sz="1200" b="1" dirty="0" err="1"/>
              <a:t>Reflexión</a:t>
            </a:r>
            <a:endParaRPr lang="en-US" sz="1200" b="1" dirty="0"/>
          </a:p>
          <a:p>
            <a:r>
              <a:rPr lang="en-US" sz="1200" b="1" dirty="0" err="1"/>
              <a:t>Evaluación</a:t>
            </a:r>
            <a:endParaRPr lang="en-US" sz="1200" b="1" dirty="0"/>
          </a:p>
          <a:p>
            <a:r>
              <a:rPr lang="en-US" sz="1200" b="1" dirty="0" err="1"/>
              <a:t>Rúbrica</a:t>
            </a:r>
            <a:endParaRPr lang="en-US" sz="1200" b="1" dirty="0"/>
          </a:p>
        </p:txBody>
      </p:sp>
      <p:pic>
        <p:nvPicPr>
          <p:cNvPr id="36" name="Graphic 35" descr="Document">
            <a:extLst>
              <a:ext uri="{FF2B5EF4-FFF2-40B4-BE49-F238E27FC236}">
                <a16:creationId xmlns:a16="http://schemas.microsoft.com/office/drawing/2014/main" id="{AB31A938-B5CC-4C91-BBF1-EA3AC415F65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678636" y="1135756"/>
            <a:ext cx="527497" cy="527497"/>
          </a:xfrm>
          <a:prstGeom prst="rect">
            <a:avLst/>
          </a:prstGeom>
        </p:spPr>
      </p:pic>
      <p:sp>
        <p:nvSpPr>
          <p:cNvPr id="37" name="TextBox 36">
            <a:extLst>
              <a:ext uri="{FF2B5EF4-FFF2-40B4-BE49-F238E27FC236}">
                <a16:creationId xmlns:a16="http://schemas.microsoft.com/office/drawing/2014/main" id="{9F43BE77-909B-41A6-8EAE-BF25AED7D946}"/>
              </a:ext>
            </a:extLst>
          </p:cNvPr>
          <p:cNvSpPr txBox="1"/>
          <p:nvPr/>
        </p:nvSpPr>
        <p:spPr>
          <a:xfrm>
            <a:off x="10242146" y="1148421"/>
            <a:ext cx="1753669" cy="461665"/>
          </a:xfrm>
          <a:prstGeom prst="rect">
            <a:avLst/>
          </a:prstGeom>
          <a:noFill/>
        </p:spPr>
        <p:txBody>
          <a:bodyPr wrap="square" rtlCol="0">
            <a:spAutoFit/>
          </a:bodyPr>
          <a:lstStyle/>
          <a:p>
            <a:r>
              <a:rPr lang="en-US" sz="1200" b="1" dirty="0"/>
              <a:t>Graphic organizer</a:t>
            </a:r>
          </a:p>
          <a:p>
            <a:r>
              <a:rPr lang="en-US" sz="1200" b="1" dirty="0" err="1"/>
              <a:t>Organizador</a:t>
            </a:r>
            <a:r>
              <a:rPr lang="en-US" sz="1200" b="1" dirty="0"/>
              <a:t> </a:t>
            </a:r>
            <a:r>
              <a:rPr lang="en-US" sz="1200" b="1" dirty="0" err="1"/>
              <a:t>gráfico</a:t>
            </a:r>
            <a:endParaRPr lang="en-US" sz="1200" b="1" dirty="0"/>
          </a:p>
        </p:txBody>
      </p:sp>
      <p:pic>
        <p:nvPicPr>
          <p:cNvPr id="39" name="Graphic 38" descr="Aspiration">
            <a:extLst>
              <a:ext uri="{FF2B5EF4-FFF2-40B4-BE49-F238E27FC236}">
                <a16:creationId xmlns:a16="http://schemas.microsoft.com/office/drawing/2014/main" id="{5AB8A2BA-8800-41ED-BE58-D5BB1B7751D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105242" y="2125022"/>
            <a:ext cx="527497" cy="624665"/>
          </a:xfrm>
          <a:prstGeom prst="rect">
            <a:avLst/>
          </a:prstGeom>
        </p:spPr>
      </p:pic>
      <p:sp>
        <p:nvSpPr>
          <p:cNvPr id="40" name="TextBox 39">
            <a:extLst>
              <a:ext uri="{FF2B5EF4-FFF2-40B4-BE49-F238E27FC236}">
                <a16:creationId xmlns:a16="http://schemas.microsoft.com/office/drawing/2014/main" id="{B729FA41-1B57-4D7E-946A-0DFB9D56BC1F}"/>
              </a:ext>
            </a:extLst>
          </p:cNvPr>
          <p:cNvSpPr txBox="1"/>
          <p:nvPr/>
        </p:nvSpPr>
        <p:spPr>
          <a:xfrm>
            <a:off x="5547532" y="2264291"/>
            <a:ext cx="1985238" cy="830997"/>
          </a:xfrm>
          <a:prstGeom prst="rect">
            <a:avLst/>
          </a:prstGeom>
          <a:noFill/>
        </p:spPr>
        <p:txBody>
          <a:bodyPr wrap="square" rtlCol="0">
            <a:spAutoFit/>
          </a:bodyPr>
          <a:lstStyle/>
          <a:p>
            <a:r>
              <a:rPr lang="en-US" sz="1200" b="1" dirty="0"/>
              <a:t>Personal growth </a:t>
            </a:r>
            <a:r>
              <a:rPr lang="en-US" sz="1200" b="1" dirty="0" err="1"/>
              <a:t>goalsMetas</a:t>
            </a:r>
            <a:r>
              <a:rPr lang="en-US" sz="1200" b="1" dirty="0"/>
              <a:t> de </a:t>
            </a:r>
            <a:r>
              <a:rPr lang="en-US" sz="1200" b="1" dirty="0" err="1"/>
              <a:t>crecimiento</a:t>
            </a:r>
            <a:r>
              <a:rPr lang="en-US" sz="1200" b="1" dirty="0"/>
              <a:t> personal</a:t>
            </a:r>
          </a:p>
          <a:p>
            <a:endParaRPr lang="en-US" sz="1200" b="1" dirty="0"/>
          </a:p>
        </p:txBody>
      </p:sp>
      <p:pic>
        <p:nvPicPr>
          <p:cNvPr id="42" name="Graphic 41" descr="Stopwatch 75%">
            <a:extLst>
              <a:ext uri="{FF2B5EF4-FFF2-40B4-BE49-F238E27FC236}">
                <a16:creationId xmlns:a16="http://schemas.microsoft.com/office/drawing/2014/main" id="{896E10FD-0A40-47E7-AA6E-FE33A23C1ADF}"/>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9582627" y="2136036"/>
            <a:ext cx="579012" cy="579012"/>
          </a:xfrm>
          <a:prstGeom prst="rect">
            <a:avLst/>
          </a:prstGeom>
        </p:spPr>
      </p:pic>
      <p:sp>
        <p:nvSpPr>
          <p:cNvPr id="43" name="TextBox 42">
            <a:extLst>
              <a:ext uri="{FF2B5EF4-FFF2-40B4-BE49-F238E27FC236}">
                <a16:creationId xmlns:a16="http://schemas.microsoft.com/office/drawing/2014/main" id="{C214183C-F6AC-4729-B523-D72DE159425D}"/>
              </a:ext>
            </a:extLst>
          </p:cNvPr>
          <p:cNvSpPr txBox="1"/>
          <p:nvPr/>
        </p:nvSpPr>
        <p:spPr>
          <a:xfrm>
            <a:off x="10298460" y="2247950"/>
            <a:ext cx="1408923" cy="461665"/>
          </a:xfrm>
          <a:prstGeom prst="rect">
            <a:avLst/>
          </a:prstGeom>
          <a:noFill/>
        </p:spPr>
        <p:txBody>
          <a:bodyPr wrap="square" rtlCol="0">
            <a:spAutoFit/>
          </a:bodyPr>
          <a:lstStyle/>
          <a:p>
            <a:r>
              <a:rPr lang="en-US" sz="1200" b="1" dirty="0"/>
              <a:t>Time sheet</a:t>
            </a:r>
          </a:p>
          <a:p>
            <a:r>
              <a:rPr lang="en-US" sz="1200" b="1" dirty="0"/>
              <a:t>Hoja de horas</a:t>
            </a:r>
          </a:p>
        </p:txBody>
      </p:sp>
      <p:pic>
        <p:nvPicPr>
          <p:cNvPr id="45" name="Graphic 44" descr="Contract">
            <a:extLst>
              <a:ext uri="{FF2B5EF4-FFF2-40B4-BE49-F238E27FC236}">
                <a16:creationId xmlns:a16="http://schemas.microsoft.com/office/drawing/2014/main" id="{728B8D07-49AD-469A-A5C3-316898D35634}"/>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7618449" y="3180003"/>
            <a:ext cx="607257" cy="607257"/>
          </a:xfrm>
          <a:prstGeom prst="rect">
            <a:avLst/>
          </a:prstGeom>
        </p:spPr>
      </p:pic>
      <p:sp>
        <p:nvSpPr>
          <p:cNvPr id="46" name="TextBox 45">
            <a:extLst>
              <a:ext uri="{FF2B5EF4-FFF2-40B4-BE49-F238E27FC236}">
                <a16:creationId xmlns:a16="http://schemas.microsoft.com/office/drawing/2014/main" id="{B0FD2016-B6F4-43CD-B8AB-5037127A6DE8}"/>
              </a:ext>
            </a:extLst>
          </p:cNvPr>
          <p:cNvSpPr txBox="1"/>
          <p:nvPr/>
        </p:nvSpPr>
        <p:spPr>
          <a:xfrm>
            <a:off x="8214242" y="3174662"/>
            <a:ext cx="1456369" cy="830997"/>
          </a:xfrm>
          <a:prstGeom prst="rect">
            <a:avLst/>
          </a:prstGeom>
          <a:noFill/>
        </p:spPr>
        <p:txBody>
          <a:bodyPr wrap="square" rtlCol="0">
            <a:spAutoFit/>
          </a:bodyPr>
          <a:lstStyle/>
          <a:p>
            <a:r>
              <a:rPr lang="en-US" sz="1200" b="1" dirty="0"/>
              <a:t>Contract for project</a:t>
            </a:r>
          </a:p>
          <a:p>
            <a:r>
              <a:rPr lang="en-US" sz="1200" b="1" dirty="0" err="1"/>
              <a:t>Contrato</a:t>
            </a:r>
            <a:r>
              <a:rPr lang="en-US" sz="1200" b="1" dirty="0"/>
              <a:t> por </a:t>
            </a:r>
            <a:r>
              <a:rPr lang="en-US" sz="1200" b="1" dirty="0" err="1"/>
              <a:t>proyecto</a:t>
            </a:r>
            <a:endParaRPr lang="en-US" sz="1200" b="1" dirty="0"/>
          </a:p>
        </p:txBody>
      </p:sp>
      <p:pic>
        <p:nvPicPr>
          <p:cNvPr id="48" name="Graphic 47" descr="Production">
            <a:extLst>
              <a:ext uri="{FF2B5EF4-FFF2-40B4-BE49-F238E27FC236}">
                <a16:creationId xmlns:a16="http://schemas.microsoft.com/office/drawing/2014/main" id="{3A89ED7B-85CB-41C0-A537-57CD36B8C1F9}"/>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9602105" y="3139493"/>
            <a:ext cx="579013" cy="579013"/>
          </a:xfrm>
          <a:prstGeom prst="rect">
            <a:avLst/>
          </a:prstGeom>
        </p:spPr>
      </p:pic>
      <p:sp>
        <p:nvSpPr>
          <p:cNvPr id="50" name="TextBox 49">
            <a:extLst>
              <a:ext uri="{FF2B5EF4-FFF2-40B4-BE49-F238E27FC236}">
                <a16:creationId xmlns:a16="http://schemas.microsoft.com/office/drawing/2014/main" id="{8F389AE3-596A-4D6C-ADA4-74A9572082AB}"/>
              </a:ext>
            </a:extLst>
          </p:cNvPr>
          <p:cNvSpPr txBox="1"/>
          <p:nvPr/>
        </p:nvSpPr>
        <p:spPr>
          <a:xfrm>
            <a:off x="10376157" y="3095288"/>
            <a:ext cx="1456368" cy="830997"/>
          </a:xfrm>
          <a:prstGeom prst="rect">
            <a:avLst/>
          </a:prstGeom>
          <a:noFill/>
        </p:spPr>
        <p:txBody>
          <a:bodyPr wrap="square" rtlCol="0">
            <a:spAutoFit/>
          </a:bodyPr>
          <a:lstStyle/>
          <a:p>
            <a:r>
              <a:rPr lang="en-US" sz="1200" b="1" dirty="0"/>
              <a:t>Manufacturing sheet</a:t>
            </a:r>
          </a:p>
          <a:p>
            <a:r>
              <a:rPr lang="en-US" sz="1200" b="1" dirty="0"/>
              <a:t>Hoja de </a:t>
            </a:r>
            <a:r>
              <a:rPr lang="en-US" sz="1200" b="1" dirty="0" err="1"/>
              <a:t>fabricación</a:t>
            </a:r>
            <a:endParaRPr lang="en-US" sz="1200" b="1" dirty="0"/>
          </a:p>
        </p:txBody>
      </p:sp>
      <p:pic>
        <p:nvPicPr>
          <p:cNvPr id="52" name="Graphic 51" descr="Cheers">
            <a:extLst>
              <a:ext uri="{FF2B5EF4-FFF2-40B4-BE49-F238E27FC236}">
                <a16:creationId xmlns:a16="http://schemas.microsoft.com/office/drawing/2014/main" id="{C5E4DFC9-D209-45EF-A266-F0D24946C4C3}"/>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5150028" y="4494831"/>
            <a:ext cx="592742" cy="592742"/>
          </a:xfrm>
          <a:prstGeom prst="rect">
            <a:avLst/>
          </a:prstGeom>
        </p:spPr>
      </p:pic>
      <p:sp>
        <p:nvSpPr>
          <p:cNvPr id="53" name="TextBox 52">
            <a:extLst>
              <a:ext uri="{FF2B5EF4-FFF2-40B4-BE49-F238E27FC236}">
                <a16:creationId xmlns:a16="http://schemas.microsoft.com/office/drawing/2014/main" id="{EFE6433F-DA4B-4FA5-8755-A19A257B42E1}"/>
              </a:ext>
            </a:extLst>
          </p:cNvPr>
          <p:cNvSpPr txBox="1"/>
          <p:nvPr/>
        </p:nvSpPr>
        <p:spPr>
          <a:xfrm>
            <a:off x="5920062" y="4486734"/>
            <a:ext cx="1240178" cy="461665"/>
          </a:xfrm>
          <a:prstGeom prst="rect">
            <a:avLst/>
          </a:prstGeom>
          <a:noFill/>
        </p:spPr>
        <p:txBody>
          <a:bodyPr wrap="square" rtlCol="0">
            <a:spAutoFit/>
          </a:bodyPr>
          <a:lstStyle/>
          <a:p>
            <a:r>
              <a:rPr lang="en-US" sz="1200" b="1" dirty="0"/>
              <a:t>Collaboration</a:t>
            </a:r>
          </a:p>
          <a:p>
            <a:r>
              <a:rPr lang="en-US" sz="1200" b="1" dirty="0" err="1"/>
              <a:t>colaboración</a:t>
            </a:r>
            <a:endParaRPr lang="en-US" sz="1200" b="1" dirty="0"/>
          </a:p>
        </p:txBody>
      </p:sp>
      <p:pic>
        <p:nvPicPr>
          <p:cNvPr id="55" name="Graphic 54" descr="Classroom">
            <a:extLst>
              <a:ext uri="{FF2B5EF4-FFF2-40B4-BE49-F238E27FC236}">
                <a16:creationId xmlns:a16="http://schemas.microsoft.com/office/drawing/2014/main" id="{883832B4-6475-4A5E-B6AA-6D480AABA662}"/>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7642268" y="4211145"/>
            <a:ext cx="516368" cy="610900"/>
          </a:xfrm>
          <a:prstGeom prst="rect">
            <a:avLst/>
          </a:prstGeom>
        </p:spPr>
      </p:pic>
      <p:sp>
        <p:nvSpPr>
          <p:cNvPr id="56" name="TextBox 55">
            <a:extLst>
              <a:ext uri="{FF2B5EF4-FFF2-40B4-BE49-F238E27FC236}">
                <a16:creationId xmlns:a16="http://schemas.microsoft.com/office/drawing/2014/main" id="{F29DAD22-DF72-4727-BA3D-9641CED94B83}"/>
              </a:ext>
            </a:extLst>
          </p:cNvPr>
          <p:cNvSpPr txBox="1"/>
          <p:nvPr/>
        </p:nvSpPr>
        <p:spPr>
          <a:xfrm>
            <a:off x="8265528" y="4290726"/>
            <a:ext cx="1013130" cy="461665"/>
          </a:xfrm>
          <a:prstGeom prst="rect">
            <a:avLst/>
          </a:prstGeom>
          <a:noFill/>
        </p:spPr>
        <p:txBody>
          <a:bodyPr wrap="square" rtlCol="0">
            <a:spAutoFit/>
          </a:bodyPr>
          <a:lstStyle/>
          <a:p>
            <a:r>
              <a:rPr lang="en-US" sz="1200" b="1" dirty="0" err="1"/>
              <a:t>Lecciones</a:t>
            </a:r>
            <a:endParaRPr lang="en-US" sz="1200" b="1" dirty="0"/>
          </a:p>
          <a:p>
            <a:r>
              <a:rPr lang="en-US" sz="1200" b="1" dirty="0"/>
              <a:t>lessons</a:t>
            </a:r>
          </a:p>
        </p:txBody>
      </p:sp>
      <p:pic>
        <p:nvPicPr>
          <p:cNvPr id="58" name="Graphic 57" descr="Inbox Check">
            <a:extLst>
              <a:ext uri="{FF2B5EF4-FFF2-40B4-BE49-F238E27FC236}">
                <a16:creationId xmlns:a16="http://schemas.microsoft.com/office/drawing/2014/main" id="{8EC07B4D-1226-4AF5-833C-DA4813AE76BA}"/>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9484252" y="4193942"/>
            <a:ext cx="696865" cy="696865"/>
          </a:xfrm>
          <a:prstGeom prst="rect">
            <a:avLst/>
          </a:prstGeom>
        </p:spPr>
      </p:pic>
      <p:sp>
        <p:nvSpPr>
          <p:cNvPr id="59" name="TextBox 58">
            <a:extLst>
              <a:ext uri="{FF2B5EF4-FFF2-40B4-BE49-F238E27FC236}">
                <a16:creationId xmlns:a16="http://schemas.microsoft.com/office/drawing/2014/main" id="{3DE5B4DC-08A8-43B2-80DF-F466F187CC3A}"/>
              </a:ext>
            </a:extLst>
          </p:cNvPr>
          <p:cNvSpPr txBox="1"/>
          <p:nvPr/>
        </p:nvSpPr>
        <p:spPr>
          <a:xfrm>
            <a:off x="10181117" y="4297966"/>
            <a:ext cx="1656188" cy="830997"/>
          </a:xfrm>
          <a:prstGeom prst="rect">
            <a:avLst/>
          </a:prstGeom>
          <a:noFill/>
        </p:spPr>
        <p:txBody>
          <a:bodyPr wrap="square" rtlCol="0">
            <a:spAutoFit/>
          </a:bodyPr>
          <a:lstStyle/>
          <a:p>
            <a:r>
              <a:rPr lang="en-US" sz="1200" b="1" dirty="0"/>
              <a:t>Turn in completed project</a:t>
            </a:r>
          </a:p>
          <a:p>
            <a:r>
              <a:rPr lang="en-US" sz="1200" b="1" dirty="0" err="1"/>
              <a:t>Entregar</a:t>
            </a:r>
            <a:r>
              <a:rPr lang="en-US" sz="1200" b="1" dirty="0"/>
              <a:t> </a:t>
            </a:r>
            <a:r>
              <a:rPr lang="en-US" sz="1200" b="1" dirty="0" err="1"/>
              <a:t>proyecto</a:t>
            </a:r>
            <a:r>
              <a:rPr lang="en-US" sz="1200" b="1" dirty="0"/>
              <a:t> </a:t>
            </a:r>
            <a:r>
              <a:rPr lang="en-US" sz="1200" b="1" dirty="0" err="1"/>
              <a:t>terminado</a:t>
            </a:r>
            <a:endParaRPr lang="en-US" sz="1200" b="1" dirty="0"/>
          </a:p>
        </p:txBody>
      </p:sp>
      <p:pic>
        <p:nvPicPr>
          <p:cNvPr id="61" name="Graphic 60" descr="Daily calendar">
            <a:extLst>
              <a:ext uri="{FF2B5EF4-FFF2-40B4-BE49-F238E27FC236}">
                <a16:creationId xmlns:a16="http://schemas.microsoft.com/office/drawing/2014/main" id="{6B68E87C-1F0F-4979-81B2-3F1D758FECAF}"/>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5101172" y="5320946"/>
            <a:ext cx="596000" cy="596000"/>
          </a:xfrm>
          <a:prstGeom prst="rect">
            <a:avLst/>
          </a:prstGeom>
        </p:spPr>
      </p:pic>
      <p:sp>
        <p:nvSpPr>
          <p:cNvPr id="64" name="TextBox 63">
            <a:extLst>
              <a:ext uri="{FF2B5EF4-FFF2-40B4-BE49-F238E27FC236}">
                <a16:creationId xmlns:a16="http://schemas.microsoft.com/office/drawing/2014/main" id="{D7BA5044-C055-48F5-84A9-D0D4E446F62D}"/>
              </a:ext>
            </a:extLst>
          </p:cNvPr>
          <p:cNvSpPr txBox="1"/>
          <p:nvPr/>
        </p:nvSpPr>
        <p:spPr>
          <a:xfrm>
            <a:off x="5951467" y="5383707"/>
            <a:ext cx="1753668" cy="830997"/>
          </a:xfrm>
          <a:prstGeom prst="rect">
            <a:avLst/>
          </a:prstGeom>
          <a:noFill/>
        </p:spPr>
        <p:txBody>
          <a:bodyPr wrap="square" rtlCol="0">
            <a:spAutoFit/>
          </a:bodyPr>
          <a:lstStyle/>
          <a:p>
            <a:r>
              <a:rPr lang="en-US" sz="1200" b="1" dirty="0"/>
              <a:t>Projects due date</a:t>
            </a:r>
          </a:p>
          <a:p>
            <a:r>
              <a:rPr lang="es-ES" sz="1200" b="1" dirty="0"/>
              <a:t>Fecha de vencimiento de proyectos</a:t>
            </a:r>
            <a:endParaRPr lang="en-US" sz="1200" b="1" dirty="0"/>
          </a:p>
        </p:txBody>
      </p:sp>
      <p:pic>
        <p:nvPicPr>
          <p:cNvPr id="4" name="Graphic 3" descr="House">
            <a:extLst>
              <a:ext uri="{FF2B5EF4-FFF2-40B4-BE49-F238E27FC236}">
                <a16:creationId xmlns:a16="http://schemas.microsoft.com/office/drawing/2014/main" id="{C87C732C-CDAD-4958-942C-83FBADAB54D3}"/>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5135513" y="253615"/>
            <a:ext cx="607257" cy="607257"/>
          </a:xfrm>
          <a:prstGeom prst="rect">
            <a:avLst/>
          </a:prstGeom>
        </p:spPr>
      </p:pic>
      <p:sp>
        <p:nvSpPr>
          <p:cNvPr id="5" name="TextBox 4">
            <a:extLst>
              <a:ext uri="{FF2B5EF4-FFF2-40B4-BE49-F238E27FC236}">
                <a16:creationId xmlns:a16="http://schemas.microsoft.com/office/drawing/2014/main" id="{B19AAF89-828F-4C10-947A-DEA933FC07BF}"/>
              </a:ext>
            </a:extLst>
          </p:cNvPr>
          <p:cNvSpPr txBox="1"/>
          <p:nvPr/>
        </p:nvSpPr>
        <p:spPr>
          <a:xfrm>
            <a:off x="5851259" y="304736"/>
            <a:ext cx="1195945" cy="584775"/>
          </a:xfrm>
          <a:prstGeom prst="rect">
            <a:avLst/>
          </a:prstGeom>
          <a:noFill/>
        </p:spPr>
        <p:txBody>
          <a:bodyPr wrap="square" rtlCol="0">
            <a:spAutoFit/>
          </a:bodyPr>
          <a:lstStyle/>
          <a:p>
            <a:r>
              <a:rPr lang="en-US" sz="1600" b="1" dirty="0" err="1"/>
              <a:t>Hogar</a:t>
            </a:r>
            <a:r>
              <a:rPr lang="en-US" sz="1600" b="1" dirty="0"/>
              <a:t> home</a:t>
            </a:r>
          </a:p>
        </p:txBody>
      </p:sp>
      <p:sp>
        <p:nvSpPr>
          <p:cNvPr id="6" name="Arrow: Curved Left 5">
            <a:extLst>
              <a:ext uri="{FF2B5EF4-FFF2-40B4-BE49-F238E27FC236}">
                <a16:creationId xmlns:a16="http://schemas.microsoft.com/office/drawing/2014/main" id="{DD343B03-BBBA-40A8-A098-09F2FF58C8EB}"/>
              </a:ext>
            </a:extLst>
          </p:cNvPr>
          <p:cNvSpPr/>
          <p:nvPr/>
        </p:nvSpPr>
        <p:spPr>
          <a:xfrm>
            <a:off x="7080234" y="387966"/>
            <a:ext cx="268440" cy="338553"/>
          </a:xfrm>
          <a:prstGeom prst="curvedLef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6">
            <a:extLst>
              <a:ext uri="{FF2B5EF4-FFF2-40B4-BE49-F238E27FC236}">
                <a16:creationId xmlns:a16="http://schemas.microsoft.com/office/drawing/2014/main" id="{C06C1498-740D-4A01-A5FD-2A29C9B21F90}"/>
              </a:ext>
            </a:extLst>
          </p:cNvPr>
          <p:cNvSpPr txBox="1"/>
          <p:nvPr/>
        </p:nvSpPr>
        <p:spPr>
          <a:xfrm>
            <a:off x="7532770" y="384267"/>
            <a:ext cx="1753668" cy="338554"/>
          </a:xfrm>
          <a:prstGeom prst="rect">
            <a:avLst/>
          </a:prstGeom>
          <a:noFill/>
        </p:spPr>
        <p:txBody>
          <a:bodyPr wrap="square" rtlCol="0">
            <a:spAutoFit/>
          </a:bodyPr>
          <a:lstStyle/>
          <a:p>
            <a:r>
              <a:rPr lang="en-US" sz="1600" b="1" dirty="0" err="1"/>
              <a:t>Inverso</a:t>
            </a:r>
            <a:r>
              <a:rPr lang="en-US" sz="1600" b="1" dirty="0"/>
              <a:t>/Reverse</a:t>
            </a:r>
          </a:p>
        </p:txBody>
      </p:sp>
      <p:pic>
        <p:nvPicPr>
          <p:cNvPr id="8" name="Graphic 7" descr="House">
            <a:hlinkClick r:id="rId33" action="ppaction://hlinksldjump"/>
            <a:extLst>
              <a:ext uri="{FF2B5EF4-FFF2-40B4-BE49-F238E27FC236}">
                <a16:creationId xmlns:a16="http://schemas.microsoft.com/office/drawing/2014/main" id="{133BADD9-1C11-4C7B-97BE-6DF080132281}"/>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107363" y="5981073"/>
            <a:ext cx="607257" cy="607257"/>
          </a:xfrm>
          <a:prstGeom prst="rect">
            <a:avLst/>
          </a:prstGeom>
        </p:spPr>
      </p:pic>
      <p:sp>
        <p:nvSpPr>
          <p:cNvPr id="11" name="Action Button: Go to End 10">
            <a:hlinkClick r:id="" action="ppaction://hlinkshowjump?jump=lastslide" highlightClick="1"/>
            <a:extLst>
              <a:ext uri="{FF2B5EF4-FFF2-40B4-BE49-F238E27FC236}">
                <a16:creationId xmlns:a16="http://schemas.microsoft.com/office/drawing/2014/main" id="{AC734273-FA10-4F92-BD2D-9B42FE579C11}"/>
              </a:ext>
            </a:extLst>
          </p:cNvPr>
          <p:cNvSpPr/>
          <p:nvPr/>
        </p:nvSpPr>
        <p:spPr>
          <a:xfrm>
            <a:off x="7563662" y="5071024"/>
            <a:ext cx="516368" cy="466806"/>
          </a:xfrm>
          <a:prstGeom prst="actionButtonEnd">
            <a:avLst/>
          </a:prstGeom>
          <a:solidFill>
            <a:srgbClr val="68F75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6ED95E9-8547-49EB-96FF-6D89DC637897}"/>
              </a:ext>
            </a:extLst>
          </p:cNvPr>
          <p:cNvSpPr txBox="1"/>
          <p:nvPr/>
        </p:nvSpPr>
        <p:spPr>
          <a:xfrm>
            <a:off x="8298487" y="5046811"/>
            <a:ext cx="1609775" cy="523220"/>
          </a:xfrm>
          <a:prstGeom prst="rect">
            <a:avLst/>
          </a:prstGeom>
          <a:noFill/>
        </p:spPr>
        <p:txBody>
          <a:bodyPr wrap="square" rtlCol="0">
            <a:spAutoFit/>
          </a:bodyPr>
          <a:lstStyle/>
          <a:p>
            <a:r>
              <a:rPr lang="en-US" sz="1400" b="1" dirty="0">
                <a:latin typeface="Roboto"/>
              </a:rPr>
              <a:t>Next page</a:t>
            </a:r>
          </a:p>
          <a:p>
            <a:r>
              <a:rPr lang="en-US" sz="1400" b="1" dirty="0" err="1">
                <a:latin typeface="Roboto"/>
              </a:rPr>
              <a:t>siguiente</a:t>
            </a:r>
            <a:r>
              <a:rPr lang="en-US" sz="1400" b="1" dirty="0">
                <a:latin typeface="Roboto"/>
              </a:rPr>
              <a:t> </a:t>
            </a:r>
            <a:r>
              <a:rPr lang="en-US" sz="1400" b="1" dirty="0" err="1">
                <a:latin typeface="Roboto"/>
              </a:rPr>
              <a:t>pagina</a:t>
            </a:r>
            <a:endParaRPr lang="en-US" sz="1400" b="1" dirty="0">
              <a:latin typeface="Roboto"/>
            </a:endParaRPr>
          </a:p>
        </p:txBody>
      </p:sp>
      <p:sp>
        <p:nvSpPr>
          <p:cNvPr id="44" name="Action Button: Go to End 43">
            <a:hlinkClick r:id="" action="ppaction://hlinkshowjump?jump=nextslide" highlightClick="1"/>
            <a:extLst>
              <a:ext uri="{FF2B5EF4-FFF2-40B4-BE49-F238E27FC236}">
                <a16:creationId xmlns:a16="http://schemas.microsoft.com/office/drawing/2014/main" id="{E1B0CD3E-7C24-4ACA-B275-9BA62943CCC5}"/>
              </a:ext>
            </a:extLst>
          </p:cNvPr>
          <p:cNvSpPr/>
          <p:nvPr/>
        </p:nvSpPr>
        <p:spPr>
          <a:xfrm>
            <a:off x="11449199" y="6239932"/>
            <a:ext cx="516368" cy="466806"/>
          </a:xfrm>
          <a:prstGeom prst="actionButtonEnd">
            <a:avLst/>
          </a:prstGeom>
          <a:solidFill>
            <a:srgbClr val="68F75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DCC5BD92-EEAC-4883-A05C-3A79985C0A2C}"/>
              </a:ext>
            </a:extLst>
          </p:cNvPr>
          <p:cNvSpPr txBox="1"/>
          <p:nvPr/>
        </p:nvSpPr>
        <p:spPr>
          <a:xfrm>
            <a:off x="8267290" y="5726035"/>
            <a:ext cx="1609775" cy="523220"/>
          </a:xfrm>
          <a:prstGeom prst="rect">
            <a:avLst/>
          </a:prstGeom>
          <a:noFill/>
        </p:spPr>
        <p:txBody>
          <a:bodyPr wrap="square" rtlCol="0">
            <a:spAutoFit/>
          </a:bodyPr>
          <a:lstStyle/>
          <a:p>
            <a:r>
              <a:rPr lang="en-US" sz="1400" b="1" dirty="0">
                <a:latin typeface="Roboto"/>
              </a:rPr>
              <a:t>Stop</a:t>
            </a:r>
            <a:br>
              <a:rPr lang="en-US" sz="1400" b="1" dirty="0">
                <a:latin typeface="Roboto"/>
              </a:rPr>
            </a:br>
            <a:r>
              <a:rPr lang="en-US" sz="1400" b="1" dirty="0" err="1">
                <a:latin typeface="Roboto"/>
              </a:rPr>
              <a:t>detener</a:t>
            </a:r>
            <a:endParaRPr lang="en-US" sz="1400" b="1" dirty="0">
              <a:latin typeface="Roboto"/>
            </a:endParaRPr>
          </a:p>
        </p:txBody>
      </p:sp>
      <p:pic>
        <p:nvPicPr>
          <p:cNvPr id="49" name="Picture 48">
            <a:extLst>
              <a:ext uri="{FF2B5EF4-FFF2-40B4-BE49-F238E27FC236}">
                <a16:creationId xmlns:a16="http://schemas.microsoft.com/office/drawing/2014/main" id="{E3C5EA3D-B9F3-4B4E-8A92-FFC81448AB4A}"/>
              </a:ext>
            </a:extLst>
          </p:cNvPr>
          <p:cNvPicPr>
            <a:picLocks noChangeAspect="1"/>
          </p:cNvPicPr>
          <p:nvPr/>
        </p:nvPicPr>
        <p:blipFill>
          <a:blip r:embed="rId34">
            <a:extLst>
              <a:ext uri="{28A0092B-C50C-407E-A947-70E740481C1C}">
                <a14:useLocalDpi xmlns:a14="http://schemas.microsoft.com/office/drawing/2010/main" val="0"/>
              </a:ext>
              <a:ext uri="{837473B0-CC2E-450A-ABE3-18F120FF3D39}">
                <a1611:picAttrSrcUrl xmlns:a1611="http://schemas.microsoft.com/office/drawing/2016/11/main" r:id="rId35"/>
              </a:ext>
            </a:extLst>
          </a:blip>
          <a:stretch>
            <a:fillRect/>
          </a:stretch>
        </p:blipFill>
        <p:spPr>
          <a:xfrm>
            <a:off x="7347234" y="5690637"/>
            <a:ext cx="826654" cy="830344"/>
          </a:xfrm>
          <a:prstGeom prst="rect">
            <a:avLst/>
          </a:prstGeom>
        </p:spPr>
      </p:pic>
    </p:spTree>
    <p:extLst>
      <p:ext uri="{BB962C8B-B14F-4D97-AF65-F5344CB8AC3E}">
        <p14:creationId xmlns:p14="http://schemas.microsoft.com/office/powerpoint/2010/main" val="36909785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carolottaway.files.wordpress.com/2011/06/croc-e-dial.jpg">
            <a:extLst>
              <a:ext uri="{FF2B5EF4-FFF2-40B4-BE49-F238E27FC236}">
                <a16:creationId xmlns:a16="http://schemas.microsoft.com/office/drawing/2014/main" id="{D773D1DB-E9B9-4AE2-9E96-1CC0CCF7DD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1135" y="1690254"/>
            <a:ext cx="3524388" cy="4329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4" descr="http://carolottaway.files.wordpress.com/2011/08/pattern0001.jpg">
            <a:extLst>
              <a:ext uri="{FF2B5EF4-FFF2-40B4-BE49-F238E27FC236}">
                <a16:creationId xmlns:a16="http://schemas.microsoft.com/office/drawing/2014/main" id="{C075F916-B5E8-4263-81CA-E922243046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9845" y="1570252"/>
            <a:ext cx="3383756" cy="4554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Action Button: Go Forward or Next 3">
            <a:hlinkClick r:id="" action="ppaction://hlinkshowjump?jump=nextslide" highlightClick="1"/>
            <a:extLst>
              <a:ext uri="{FF2B5EF4-FFF2-40B4-BE49-F238E27FC236}">
                <a16:creationId xmlns:a16="http://schemas.microsoft.com/office/drawing/2014/main" id="{29A0E419-B800-42F5-A1B9-9CCB358CB938}"/>
              </a:ext>
            </a:extLst>
          </p:cNvPr>
          <p:cNvSpPr/>
          <p:nvPr/>
        </p:nvSpPr>
        <p:spPr>
          <a:xfrm>
            <a:off x="10566400" y="5606473"/>
            <a:ext cx="914400" cy="886402"/>
          </a:xfrm>
          <a:prstGeom prst="actionButtonForwardNex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House">
            <a:hlinkClick r:id="rId5" action="ppaction://hlinksldjump"/>
            <a:extLst>
              <a:ext uri="{FF2B5EF4-FFF2-40B4-BE49-F238E27FC236}">
                <a16:creationId xmlns:a16="http://schemas.microsoft.com/office/drawing/2014/main" id="{9FC681DA-5E4C-46E0-83AA-66B030B0BCF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5820920"/>
            <a:ext cx="607257" cy="607257"/>
          </a:xfrm>
          <a:prstGeom prst="rect">
            <a:avLst/>
          </a:prstGeom>
        </p:spPr>
      </p:pic>
      <p:sp>
        <p:nvSpPr>
          <p:cNvPr id="2" name="Rectangle 1">
            <a:extLst>
              <a:ext uri="{FF2B5EF4-FFF2-40B4-BE49-F238E27FC236}">
                <a16:creationId xmlns:a16="http://schemas.microsoft.com/office/drawing/2014/main" id="{13970E78-05B3-47DA-A376-440DCADEEAFD}"/>
              </a:ext>
            </a:extLst>
          </p:cNvPr>
          <p:cNvSpPr/>
          <p:nvPr/>
        </p:nvSpPr>
        <p:spPr>
          <a:xfrm>
            <a:off x="2091135" y="548787"/>
            <a:ext cx="8451273" cy="646331"/>
          </a:xfrm>
          <a:prstGeom prst="rect">
            <a:avLst/>
          </a:prstGeom>
        </p:spPr>
        <p:txBody>
          <a:bodyPr wrap="square">
            <a:spAutoFit/>
          </a:bodyPr>
          <a:lstStyle/>
          <a:p>
            <a:r>
              <a:rPr lang="en-US" sz="3600" b="1" dirty="0"/>
              <a:t>Zentangle patterns</a:t>
            </a:r>
          </a:p>
        </p:txBody>
      </p:sp>
      <p:sp>
        <p:nvSpPr>
          <p:cNvPr id="7" name="Arrow: Curved Left 6">
            <a:hlinkClick r:id="" action="ppaction://hlinkshowjump?jump=previousslide"/>
            <a:extLst>
              <a:ext uri="{FF2B5EF4-FFF2-40B4-BE49-F238E27FC236}">
                <a16:creationId xmlns:a16="http://schemas.microsoft.com/office/drawing/2014/main" id="{5DFEFA3D-FCF7-4162-9C91-53D878DD3CA3}"/>
              </a:ext>
            </a:extLst>
          </p:cNvPr>
          <p:cNvSpPr/>
          <p:nvPr/>
        </p:nvSpPr>
        <p:spPr>
          <a:xfrm>
            <a:off x="217848" y="5309756"/>
            <a:ext cx="360528" cy="388744"/>
          </a:xfrm>
          <a:prstGeom prst="curvedLef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http://farm7.staticflickr.com/6212/6257667071_09ae20564a_z.jpg">
            <a:extLst>
              <a:ext uri="{FF2B5EF4-FFF2-40B4-BE49-F238E27FC236}">
                <a16:creationId xmlns:a16="http://schemas.microsoft.com/office/drawing/2014/main" id="{E79DB2D0-0F7D-4679-9D72-8332612224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3110" y="2097765"/>
            <a:ext cx="6421582" cy="4395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ction Button: Go Forward or Next 5">
            <a:hlinkClick r:id="" action="ppaction://hlinkshowjump?jump=nextslide" highlightClick="1"/>
            <a:extLst>
              <a:ext uri="{FF2B5EF4-FFF2-40B4-BE49-F238E27FC236}">
                <a16:creationId xmlns:a16="http://schemas.microsoft.com/office/drawing/2014/main" id="{B1CC10AE-49DD-43E6-AB20-8D95B9783137}"/>
              </a:ext>
            </a:extLst>
          </p:cNvPr>
          <p:cNvSpPr/>
          <p:nvPr/>
        </p:nvSpPr>
        <p:spPr>
          <a:xfrm>
            <a:off x="10566400" y="5606473"/>
            <a:ext cx="914400" cy="886402"/>
          </a:xfrm>
          <a:prstGeom prst="actionButtonForwardNex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A6886701-BC3A-495D-B0CD-69219F01B63F}"/>
              </a:ext>
            </a:extLst>
          </p:cNvPr>
          <p:cNvSpPr/>
          <p:nvPr/>
        </p:nvSpPr>
        <p:spPr>
          <a:xfrm>
            <a:off x="1323110" y="609600"/>
            <a:ext cx="9019308" cy="646331"/>
          </a:xfrm>
          <a:prstGeom prst="rect">
            <a:avLst/>
          </a:prstGeom>
        </p:spPr>
        <p:txBody>
          <a:bodyPr wrap="square">
            <a:spAutoFit/>
          </a:bodyPr>
          <a:lstStyle/>
          <a:p>
            <a:r>
              <a:rPr lang="en-US" sz="3600" b="1" dirty="0"/>
              <a:t>Zentangle patterns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6B920-3CFA-4BB5-A541-196077E3C4A5}"/>
              </a:ext>
            </a:extLst>
          </p:cNvPr>
          <p:cNvSpPr>
            <a:spLocks noGrp="1"/>
          </p:cNvSpPr>
          <p:nvPr>
            <p:ph type="title"/>
          </p:nvPr>
        </p:nvSpPr>
        <p:spPr/>
        <p:txBody>
          <a:bodyPr/>
          <a:lstStyle/>
          <a:p>
            <a:r>
              <a:rPr lang="en-US" b="1" dirty="0"/>
              <a:t>Zentangle patterns</a:t>
            </a:r>
            <a:br>
              <a:rPr lang="en-US" b="1" dirty="0"/>
            </a:br>
            <a:endParaRPr lang="en-US" dirty="0"/>
          </a:p>
        </p:txBody>
      </p:sp>
      <p:pic>
        <p:nvPicPr>
          <p:cNvPr id="4" name="Picture 2" descr="http://farm7.staticflickr.com/6158/6258193976_4f162b6736_z.jpg">
            <a:extLst>
              <a:ext uri="{FF2B5EF4-FFF2-40B4-BE49-F238E27FC236}">
                <a16:creationId xmlns:a16="http://schemas.microsoft.com/office/drawing/2014/main" id="{AA011D9E-87AF-4805-8AE2-D632B9DF0A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267892"/>
            <a:ext cx="9192491" cy="4980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ction Button: Go Forward or Next 4">
            <a:hlinkClick r:id="" action="ppaction://hlinkshowjump?jump=nextslide" highlightClick="1"/>
            <a:extLst>
              <a:ext uri="{FF2B5EF4-FFF2-40B4-BE49-F238E27FC236}">
                <a16:creationId xmlns:a16="http://schemas.microsoft.com/office/drawing/2014/main" id="{1973AAB5-4583-4C63-982F-51826A3EBA8D}"/>
              </a:ext>
            </a:extLst>
          </p:cNvPr>
          <p:cNvSpPr/>
          <p:nvPr/>
        </p:nvSpPr>
        <p:spPr>
          <a:xfrm>
            <a:off x="10566400" y="5606473"/>
            <a:ext cx="914400" cy="886402"/>
          </a:xfrm>
          <a:prstGeom prst="actionButtonForwardNex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23145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FDAB2-2ADC-4F79-81F1-4E90375F214E}"/>
              </a:ext>
            </a:extLst>
          </p:cNvPr>
          <p:cNvSpPr>
            <a:spLocks noGrp="1"/>
          </p:cNvSpPr>
          <p:nvPr>
            <p:ph type="title"/>
          </p:nvPr>
        </p:nvSpPr>
        <p:spPr>
          <a:xfrm>
            <a:off x="838200" y="18255"/>
            <a:ext cx="10515600" cy="1325563"/>
          </a:xfrm>
        </p:spPr>
        <p:txBody>
          <a:bodyPr/>
          <a:lstStyle/>
          <a:p>
            <a:r>
              <a:rPr lang="en-US" dirty="0"/>
              <a:t>Zentangle patterns</a:t>
            </a:r>
          </a:p>
        </p:txBody>
      </p:sp>
      <p:sp>
        <p:nvSpPr>
          <p:cNvPr id="3" name="Content Placeholder 2">
            <a:extLst>
              <a:ext uri="{FF2B5EF4-FFF2-40B4-BE49-F238E27FC236}">
                <a16:creationId xmlns:a16="http://schemas.microsoft.com/office/drawing/2014/main" id="{18B01CFE-EF35-4774-B787-BC325B2F0AA2}"/>
              </a:ext>
            </a:extLst>
          </p:cNvPr>
          <p:cNvSpPr>
            <a:spLocks noGrp="1"/>
          </p:cNvSpPr>
          <p:nvPr>
            <p:ph idx="1"/>
          </p:nvPr>
        </p:nvSpPr>
        <p:spPr/>
        <p:txBody>
          <a:bodyPr/>
          <a:lstStyle/>
          <a:p>
            <a:endParaRPr lang="en-US"/>
          </a:p>
        </p:txBody>
      </p:sp>
      <p:pic>
        <p:nvPicPr>
          <p:cNvPr id="4" name="Picture 2" descr="http://2.bp.blogspot.com/-MhmTCiFuLSA/Tj9dllaiAII/AAAAAAAAHgQ/QK7Fzznj_9c/s1600/ZentanglePatternsSwap2.jpg">
            <a:extLst>
              <a:ext uri="{FF2B5EF4-FFF2-40B4-BE49-F238E27FC236}">
                <a16:creationId xmlns:a16="http://schemas.microsoft.com/office/drawing/2014/main" id="{8DC633C8-4884-4C2B-B663-DAE686D7C0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4900" y="968196"/>
            <a:ext cx="10515600" cy="516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ction Button: Go Forward or Next 4">
            <a:hlinkClick r:id="" action="ppaction://hlinkshowjump?jump=nextslide" highlightClick="1"/>
            <a:extLst>
              <a:ext uri="{FF2B5EF4-FFF2-40B4-BE49-F238E27FC236}">
                <a16:creationId xmlns:a16="http://schemas.microsoft.com/office/drawing/2014/main" id="{E28F8591-D7FE-47E3-8F75-7AB0CB72CC33}"/>
              </a:ext>
            </a:extLst>
          </p:cNvPr>
          <p:cNvSpPr/>
          <p:nvPr/>
        </p:nvSpPr>
        <p:spPr>
          <a:xfrm>
            <a:off x="10972800" y="5818766"/>
            <a:ext cx="914400" cy="886402"/>
          </a:xfrm>
          <a:prstGeom prst="actionButtonForwardNex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32291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1.bp.blogspot.com/-0K19P7ZMoRc/Tj9dlU4CZJI/AAAAAAAAHgI/LHRVXOBpg7A/s1600/ZentanglePatternsSwap1.jpg">
            <a:extLst>
              <a:ext uri="{FF2B5EF4-FFF2-40B4-BE49-F238E27FC236}">
                <a16:creationId xmlns:a16="http://schemas.microsoft.com/office/drawing/2014/main" id="{F165C24F-E3AE-4F0D-AE9B-9869DB00A2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2" y="1364772"/>
            <a:ext cx="7155872" cy="4883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Action Button: Go Forward or Next 2">
            <a:hlinkClick r:id="" action="ppaction://hlinkshowjump?jump=nextslide" highlightClick="1"/>
            <a:extLst>
              <a:ext uri="{FF2B5EF4-FFF2-40B4-BE49-F238E27FC236}">
                <a16:creationId xmlns:a16="http://schemas.microsoft.com/office/drawing/2014/main" id="{D8C2E5DC-42D0-40C0-98EF-CCB222C8B417}"/>
              </a:ext>
            </a:extLst>
          </p:cNvPr>
          <p:cNvSpPr/>
          <p:nvPr/>
        </p:nvSpPr>
        <p:spPr>
          <a:xfrm>
            <a:off x="10566400" y="5606473"/>
            <a:ext cx="914400" cy="886402"/>
          </a:xfrm>
          <a:prstGeom prst="actionButtonForwardNex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B511109D-BC39-4FBD-AA14-4B1D6B4E786A}"/>
              </a:ext>
            </a:extLst>
          </p:cNvPr>
          <p:cNvSpPr/>
          <p:nvPr/>
        </p:nvSpPr>
        <p:spPr>
          <a:xfrm>
            <a:off x="2838763" y="609600"/>
            <a:ext cx="4365298" cy="646331"/>
          </a:xfrm>
          <a:prstGeom prst="rect">
            <a:avLst/>
          </a:prstGeom>
        </p:spPr>
        <p:txBody>
          <a:bodyPr wrap="none">
            <a:spAutoFit/>
          </a:bodyPr>
          <a:lstStyle/>
          <a:p>
            <a:r>
              <a:rPr lang="en-US" sz="3600" b="1" dirty="0"/>
              <a:t>Zentangle patterns</a:t>
            </a:r>
            <a:endParaRPr lang="en-US" sz="36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E8ACA-6A92-4CBC-9E22-5A6A3D52F585}"/>
              </a:ext>
            </a:extLst>
          </p:cNvPr>
          <p:cNvSpPr>
            <a:spLocks noGrp="1"/>
          </p:cNvSpPr>
          <p:nvPr>
            <p:ph type="title"/>
          </p:nvPr>
        </p:nvSpPr>
        <p:spPr/>
        <p:txBody>
          <a:bodyPr/>
          <a:lstStyle/>
          <a:p>
            <a:r>
              <a:rPr lang="en-US" dirty="0"/>
              <a:t>Samples of </a:t>
            </a:r>
            <a:br>
              <a:rPr lang="en-US" dirty="0"/>
            </a:br>
            <a:r>
              <a:rPr lang="en-US" dirty="0"/>
              <a:t>zentangles</a:t>
            </a:r>
          </a:p>
        </p:txBody>
      </p:sp>
      <p:pic>
        <p:nvPicPr>
          <p:cNvPr id="5" name="Content Placeholder 4">
            <a:extLst>
              <a:ext uri="{FF2B5EF4-FFF2-40B4-BE49-F238E27FC236}">
                <a16:creationId xmlns:a16="http://schemas.microsoft.com/office/drawing/2014/main" id="{4801D655-E4A3-4AF5-8F94-14957274752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8048" t="-2402" r="8846" b="4390"/>
          <a:stretch/>
        </p:blipFill>
        <p:spPr>
          <a:xfrm rot="5400000">
            <a:off x="3582173" y="1296564"/>
            <a:ext cx="6543893" cy="4264872"/>
          </a:xfrm>
        </p:spPr>
      </p:pic>
      <p:sp>
        <p:nvSpPr>
          <p:cNvPr id="4" name="Action Button: Go Forward or Next 3">
            <a:hlinkClick r:id="" action="ppaction://hlinkshowjump?jump=nextslide" highlightClick="1"/>
            <a:extLst>
              <a:ext uri="{FF2B5EF4-FFF2-40B4-BE49-F238E27FC236}">
                <a16:creationId xmlns:a16="http://schemas.microsoft.com/office/drawing/2014/main" id="{EC9EF45E-3E87-4A31-BBC8-9B36A8161B35}"/>
              </a:ext>
            </a:extLst>
          </p:cNvPr>
          <p:cNvSpPr/>
          <p:nvPr/>
        </p:nvSpPr>
        <p:spPr>
          <a:xfrm>
            <a:off x="10566400" y="5606473"/>
            <a:ext cx="914400" cy="886402"/>
          </a:xfrm>
          <a:prstGeom prst="actionButtonForwardNex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72226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DAB37D1-64F9-4589-A80A-11A2C179EE53}"/>
              </a:ext>
            </a:extLst>
          </p:cNvPr>
          <p:cNvPicPr>
            <a:picLocks noChangeAspect="1"/>
          </p:cNvPicPr>
          <p:nvPr/>
        </p:nvPicPr>
        <p:blipFill rotWithShape="1">
          <a:blip r:embed="rId2">
            <a:extLst>
              <a:ext uri="{28A0092B-C50C-407E-A947-70E740481C1C}">
                <a14:useLocalDpi xmlns:a14="http://schemas.microsoft.com/office/drawing/2010/main" val="0"/>
              </a:ext>
            </a:extLst>
          </a:blip>
          <a:srcRect l="25170" t="-3750" r="6705" b="-4052"/>
          <a:stretch/>
        </p:blipFill>
        <p:spPr>
          <a:xfrm rot="5400000">
            <a:off x="280949" y="1191862"/>
            <a:ext cx="6034343" cy="4641802"/>
          </a:xfrm>
          <a:prstGeom prst="rect">
            <a:avLst/>
          </a:prstGeom>
        </p:spPr>
      </p:pic>
      <p:pic>
        <p:nvPicPr>
          <p:cNvPr id="7" name="Picture 6">
            <a:extLst>
              <a:ext uri="{FF2B5EF4-FFF2-40B4-BE49-F238E27FC236}">
                <a16:creationId xmlns:a16="http://schemas.microsoft.com/office/drawing/2014/main" id="{53EE3349-E3FB-4F10-8BA6-8563551FBE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6194" y="610728"/>
            <a:ext cx="6573441" cy="3195423"/>
          </a:xfrm>
          <a:prstGeom prst="rect">
            <a:avLst/>
          </a:prstGeom>
        </p:spPr>
      </p:pic>
      <p:sp>
        <p:nvSpPr>
          <p:cNvPr id="8" name="Action Button: Go Forward or Next 7">
            <a:hlinkClick r:id="" action="ppaction://hlinkshowjump?jump=nextslide" highlightClick="1"/>
            <a:extLst>
              <a:ext uri="{FF2B5EF4-FFF2-40B4-BE49-F238E27FC236}">
                <a16:creationId xmlns:a16="http://schemas.microsoft.com/office/drawing/2014/main" id="{380E6658-3C75-4C3A-BDC7-53D95B3B2A65}"/>
              </a:ext>
            </a:extLst>
          </p:cNvPr>
          <p:cNvSpPr/>
          <p:nvPr/>
        </p:nvSpPr>
        <p:spPr>
          <a:xfrm>
            <a:off x="10566400" y="5606473"/>
            <a:ext cx="914400" cy="886402"/>
          </a:xfrm>
          <a:prstGeom prst="actionButtonForwardNex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59220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33764-9E2C-4AD1-AE95-4D779F507C3F}"/>
              </a:ext>
            </a:extLst>
          </p:cNvPr>
          <p:cNvSpPr>
            <a:spLocks noGrp="1"/>
          </p:cNvSpPr>
          <p:nvPr>
            <p:ph type="title"/>
          </p:nvPr>
        </p:nvSpPr>
        <p:spPr/>
        <p:txBody>
          <a:bodyPr/>
          <a:lstStyle/>
          <a:p>
            <a:r>
              <a:rPr lang="en-US" dirty="0"/>
              <a:t>Samples of Zentangle</a:t>
            </a:r>
          </a:p>
        </p:txBody>
      </p:sp>
      <p:pic>
        <p:nvPicPr>
          <p:cNvPr id="5" name="Content Placeholder 4">
            <a:extLst>
              <a:ext uri="{FF2B5EF4-FFF2-40B4-BE49-F238E27FC236}">
                <a16:creationId xmlns:a16="http://schemas.microsoft.com/office/drawing/2014/main" id="{F84F3C2F-3F7E-40CD-899D-DBACD5BB5CC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33829" y="1835072"/>
            <a:ext cx="2876080" cy="4878585"/>
          </a:xfrm>
        </p:spPr>
      </p:pic>
      <p:pic>
        <p:nvPicPr>
          <p:cNvPr id="7" name="Picture 6">
            <a:extLst>
              <a:ext uri="{FF2B5EF4-FFF2-40B4-BE49-F238E27FC236}">
                <a16:creationId xmlns:a16="http://schemas.microsoft.com/office/drawing/2014/main" id="{722F83C5-9C57-4E1A-AB27-64F36BF6C9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6526" y="1835073"/>
            <a:ext cx="2960979" cy="4802656"/>
          </a:xfrm>
          <a:prstGeom prst="rect">
            <a:avLst/>
          </a:prstGeom>
        </p:spPr>
      </p:pic>
      <p:pic>
        <p:nvPicPr>
          <p:cNvPr id="11" name="Picture 10">
            <a:extLst>
              <a:ext uri="{FF2B5EF4-FFF2-40B4-BE49-F238E27FC236}">
                <a16:creationId xmlns:a16="http://schemas.microsoft.com/office/drawing/2014/main" id="{5EE8508C-D487-4820-A522-E3FA631097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9225" y="1835071"/>
            <a:ext cx="3048383" cy="4802655"/>
          </a:xfrm>
          <a:prstGeom prst="rect">
            <a:avLst/>
          </a:prstGeom>
        </p:spPr>
      </p:pic>
      <p:sp>
        <p:nvSpPr>
          <p:cNvPr id="12" name="Action Button: Go Forward or Next 11">
            <a:hlinkClick r:id="" action="ppaction://hlinkshowjump?jump=nextslide" highlightClick="1"/>
            <a:extLst>
              <a:ext uri="{FF2B5EF4-FFF2-40B4-BE49-F238E27FC236}">
                <a16:creationId xmlns:a16="http://schemas.microsoft.com/office/drawing/2014/main" id="{602041A7-45C2-45AA-A562-B02EF36835C1}"/>
              </a:ext>
            </a:extLst>
          </p:cNvPr>
          <p:cNvSpPr/>
          <p:nvPr/>
        </p:nvSpPr>
        <p:spPr>
          <a:xfrm>
            <a:off x="10896600" y="5606473"/>
            <a:ext cx="914400" cy="886402"/>
          </a:xfrm>
          <a:prstGeom prst="actionButtonForwardNex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63855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60394-ABC5-4E19-AF31-7AF79E540316}"/>
              </a:ext>
            </a:extLst>
          </p:cNvPr>
          <p:cNvSpPr>
            <a:spLocks noGrp="1"/>
          </p:cNvSpPr>
          <p:nvPr>
            <p:ph type="title"/>
          </p:nvPr>
        </p:nvSpPr>
        <p:spPr/>
        <p:txBody>
          <a:bodyPr/>
          <a:lstStyle/>
          <a:p>
            <a:r>
              <a:rPr lang="en-US" dirty="0"/>
              <a:t>Samples of Zentangle</a:t>
            </a:r>
          </a:p>
        </p:txBody>
      </p:sp>
      <p:pic>
        <p:nvPicPr>
          <p:cNvPr id="5" name="Content Placeholder 4">
            <a:extLst>
              <a:ext uri="{FF2B5EF4-FFF2-40B4-BE49-F238E27FC236}">
                <a16:creationId xmlns:a16="http://schemas.microsoft.com/office/drawing/2014/main" id="{695EB207-F115-4767-B783-FF7B01F2619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51688" y="2141537"/>
            <a:ext cx="3260114" cy="4351338"/>
          </a:xfrm>
        </p:spPr>
      </p:pic>
      <p:pic>
        <p:nvPicPr>
          <p:cNvPr id="7" name="Picture 6">
            <a:extLst>
              <a:ext uri="{FF2B5EF4-FFF2-40B4-BE49-F238E27FC236}">
                <a16:creationId xmlns:a16="http://schemas.microsoft.com/office/drawing/2014/main" id="{9272AF40-F844-43C3-934A-407C306257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827001" y="1521999"/>
            <a:ext cx="6252998" cy="4191000"/>
          </a:xfrm>
          <a:prstGeom prst="rect">
            <a:avLst/>
          </a:prstGeom>
        </p:spPr>
      </p:pic>
      <p:pic>
        <p:nvPicPr>
          <p:cNvPr id="10" name="Graphic 9" descr="House">
            <a:hlinkClick r:id="rId4" action="ppaction://hlinksldjump"/>
            <a:extLst>
              <a:ext uri="{FF2B5EF4-FFF2-40B4-BE49-F238E27FC236}">
                <a16:creationId xmlns:a16="http://schemas.microsoft.com/office/drawing/2014/main" id="{EE221E20-C3E2-4400-B867-2B953D981B1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353800" y="6028309"/>
            <a:ext cx="607257" cy="607257"/>
          </a:xfrm>
          <a:prstGeom prst="rect">
            <a:avLst/>
          </a:prstGeom>
        </p:spPr>
      </p:pic>
    </p:spTree>
    <p:extLst>
      <p:ext uri="{BB962C8B-B14F-4D97-AF65-F5344CB8AC3E}">
        <p14:creationId xmlns:p14="http://schemas.microsoft.com/office/powerpoint/2010/main" val="10853329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Wire Value Pack">
            <a:extLst>
              <a:ext uri="{FF2B5EF4-FFF2-40B4-BE49-F238E27FC236}">
                <a16:creationId xmlns:a16="http://schemas.microsoft.com/office/drawing/2014/main" id="{EEF75F2D-4514-45C6-83E8-E6249A8E634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906444" y="-160771"/>
            <a:ext cx="2393950" cy="3244850"/>
          </a:xfrm>
          <a:prstGeom prst="rect">
            <a:avLst/>
          </a:prstGeom>
          <a:noFill/>
          <a:ln>
            <a:noFill/>
          </a:ln>
        </p:spPr>
      </p:pic>
      <p:sp>
        <p:nvSpPr>
          <p:cNvPr id="8" name="Rectangle 7">
            <a:extLst>
              <a:ext uri="{FF2B5EF4-FFF2-40B4-BE49-F238E27FC236}">
                <a16:creationId xmlns:a16="http://schemas.microsoft.com/office/drawing/2014/main" id="{F5DADE5E-532A-4493-8AFA-250245453AA1}"/>
              </a:ext>
            </a:extLst>
          </p:cNvPr>
          <p:cNvSpPr/>
          <p:nvPr/>
        </p:nvSpPr>
        <p:spPr>
          <a:xfrm>
            <a:off x="5024582" y="894388"/>
            <a:ext cx="6096000" cy="968278"/>
          </a:xfrm>
          <a:prstGeom prst="rect">
            <a:avLst/>
          </a:prstGeom>
        </p:spPr>
        <p:txBody>
          <a:bodyPr>
            <a:spAutoFit/>
          </a:bodyPr>
          <a:lstStyle/>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Jewelry wire comes in different gages(sizes) and a variety of colors Chose your gage and colors that you would want to make wearable  pendants, bracelets, rings, and earring with.</a:t>
            </a:r>
          </a:p>
        </p:txBody>
      </p:sp>
      <p:pic>
        <p:nvPicPr>
          <p:cNvPr id="9" name="Picture 8" descr="Assorted Glass Beads">
            <a:extLst>
              <a:ext uri="{FF2B5EF4-FFF2-40B4-BE49-F238E27FC236}">
                <a16:creationId xmlns:a16="http://schemas.microsoft.com/office/drawing/2014/main" id="{BCCA2EC9-32BE-49F3-B571-8009D941E17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915679" y="2407516"/>
            <a:ext cx="1581150" cy="1581150"/>
          </a:xfrm>
          <a:prstGeom prst="rect">
            <a:avLst/>
          </a:prstGeom>
          <a:noFill/>
          <a:ln>
            <a:noFill/>
          </a:ln>
        </p:spPr>
      </p:pic>
      <p:sp>
        <p:nvSpPr>
          <p:cNvPr id="10" name="Rectangle 9">
            <a:extLst>
              <a:ext uri="{FF2B5EF4-FFF2-40B4-BE49-F238E27FC236}">
                <a16:creationId xmlns:a16="http://schemas.microsoft.com/office/drawing/2014/main" id="{3173C657-275C-4ACB-8A00-6E8C80B1F061}"/>
              </a:ext>
            </a:extLst>
          </p:cNvPr>
          <p:cNvSpPr/>
          <p:nvPr/>
        </p:nvSpPr>
        <p:spPr>
          <a:xfrm>
            <a:off x="5024582" y="2566170"/>
            <a:ext cx="6096000" cy="968278"/>
          </a:xfrm>
          <a:prstGeom prst="rect">
            <a:avLst/>
          </a:prstGeom>
        </p:spPr>
        <p:txBody>
          <a:bodyPr>
            <a:spAutoFit/>
          </a:bodyPr>
          <a:lstStyle/>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Beads come in a variety of colors, shapes and sizes- chose beads that are light in weight and will also fit on your gage of wire.</a:t>
            </a:r>
          </a:p>
        </p:txBody>
      </p:sp>
      <p:pic>
        <p:nvPicPr>
          <p:cNvPr id="11" name="Picture 10" descr="Premium Wire Jewelry Tool Kit: Wire Jewelry | Wire Wrap Tutorials | Jewelry  Making Wire">
            <a:extLst>
              <a:ext uri="{FF2B5EF4-FFF2-40B4-BE49-F238E27FC236}">
                <a16:creationId xmlns:a16="http://schemas.microsoft.com/office/drawing/2014/main" id="{B2A44A4E-A4BF-42F4-8909-D378B3E16CC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480993" y="3763818"/>
            <a:ext cx="1581150" cy="2092037"/>
          </a:xfrm>
          <a:prstGeom prst="rect">
            <a:avLst/>
          </a:prstGeom>
          <a:noFill/>
          <a:ln>
            <a:noFill/>
          </a:ln>
        </p:spPr>
      </p:pic>
      <p:pic>
        <p:nvPicPr>
          <p:cNvPr id="12" name="Picture 11" descr="https://encrypted-tbn0.gstatic.com/images?q=tbn%3AANd9GcQkZFc205IM1Pm9XMp_aTFKIgL_PYD-EwYDsqzG6l8kXhrg39cer0kTDoVnPm0rqfLIpclyU1zC&amp;usqp=CAc">
            <a:extLst>
              <a:ext uri="{FF2B5EF4-FFF2-40B4-BE49-F238E27FC236}">
                <a16:creationId xmlns:a16="http://schemas.microsoft.com/office/drawing/2014/main" id="{96162541-E05D-4969-9E18-771D5EEF203E}"/>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3525694" y="3609686"/>
            <a:ext cx="2400300" cy="2400300"/>
          </a:xfrm>
          <a:prstGeom prst="rect">
            <a:avLst/>
          </a:prstGeom>
          <a:noFill/>
          <a:ln>
            <a:noFill/>
          </a:ln>
        </p:spPr>
      </p:pic>
      <p:sp>
        <p:nvSpPr>
          <p:cNvPr id="13" name="Rectangle 12">
            <a:extLst>
              <a:ext uri="{FF2B5EF4-FFF2-40B4-BE49-F238E27FC236}">
                <a16:creationId xmlns:a16="http://schemas.microsoft.com/office/drawing/2014/main" id="{A608ED36-E207-497C-9156-8A85ADC2933D}"/>
              </a:ext>
            </a:extLst>
          </p:cNvPr>
          <p:cNvSpPr/>
          <p:nvPr/>
        </p:nvSpPr>
        <p:spPr>
          <a:xfrm>
            <a:off x="6266008" y="4473878"/>
            <a:ext cx="6096000" cy="671915"/>
          </a:xfrm>
          <a:prstGeom prst="rect">
            <a:avLst/>
          </a:prstGeom>
        </p:spPr>
        <p:txBody>
          <a:bodyPr>
            <a:spAutoFit/>
          </a:bodyPr>
          <a:lstStyle/>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Tools come in many different sets – choose pliers that are specific for jewelry making.</a:t>
            </a:r>
          </a:p>
        </p:txBody>
      </p:sp>
      <p:pic>
        <p:nvPicPr>
          <p:cNvPr id="16" name="Graphic 15" descr="House">
            <a:hlinkClick r:id="rId6" action="ppaction://hlinksldjump"/>
            <a:extLst>
              <a:ext uri="{FF2B5EF4-FFF2-40B4-BE49-F238E27FC236}">
                <a16:creationId xmlns:a16="http://schemas.microsoft.com/office/drawing/2014/main" id="{335B5CAC-0B60-47F7-B6FB-B8745BD35EA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120582" y="5963612"/>
            <a:ext cx="607257" cy="607257"/>
          </a:xfrm>
          <a:prstGeom prst="rect">
            <a:avLst/>
          </a:prstGeom>
        </p:spPr>
      </p:pic>
    </p:spTree>
    <p:extLst>
      <p:ext uri="{BB962C8B-B14F-4D97-AF65-F5344CB8AC3E}">
        <p14:creationId xmlns:p14="http://schemas.microsoft.com/office/powerpoint/2010/main" val="42890781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BE3B0C9-FE44-41CD-9D1E-76F36FD7E015}"/>
              </a:ext>
            </a:extLst>
          </p:cNvPr>
          <p:cNvSpPr txBox="1"/>
          <p:nvPr/>
        </p:nvSpPr>
        <p:spPr>
          <a:xfrm>
            <a:off x="1046567" y="914401"/>
            <a:ext cx="10577092" cy="67095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rgbClr val="C00000"/>
                </a:solidFill>
                <a:latin typeface="Arial"/>
                <a:cs typeface="Arial"/>
              </a:rPr>
              <a:t>What are the advantages of taking Mrs. Brooks classes online? </a:t>
            </a:r>
            <a:r>
              <a:rPr lang="en-US" sz="2000" dirty="0">
                <a:solidFill>
                  <a:srgbClr val="C00000"/>
                </a:solidFill>
                <a:latin typeface="Arial"/>
                <a:cs typeface="Arial"/>
              </a:rPr>
              <a:t>​</a:t>
            </a:r>
          </a:p>
          <a:p>
            <a:r>
              <a:rPr lang="en-US" b="1" dirty="0">
                <a:latin typeface="Arial"/>
                <a:cs typeface="Arial"/>
              </a:rPr>
              <a:t>Convenience and flexibility are the most common advantages of online classes. Taking classes online classes allow you to fit school into your schedule when it's convenient for you. It also allows students to work on projects during a span of time and at a time where the artist student feels more productive and allow more time of the mindset of tasks required to complete projects. ​</a:t>
            </a:r>
          </a:p>
          <a:p>
            <a:endParaRPr lang="en-US" b="1" dirty="0">
              <a:latin typeface="Arial"/>
              <a:cs typeface="Arial"/>
            </a:endParaRPr>
          </a:p>
          <a:p>
            <a:r>
              <a:rPr lang="en-US" sz="2000" b="1" dirty="0">
                <a:solidFill>
                  <a:srgbClr val="C00000"/>
                </a:solidFill>
                <a:latin typeface="Arial"/>
                <a:cs typeface="Arial"/>
              </a:rPr>
              <a:t>How much time should I spend on one class every week for Mrs. Brooks classes?</a:t>
            </a:r>
            <a:r>
              <a:rPr lang="en-US" sz="2000" dirty="0">
                <a:solidFill>
                  <a:srgbClr val="C00000"/>
                </a:solidFill>
                <a:latin typeface="Arial"/>
                <a:cs typeface="Arial"/>
              </a:rPr>
              <a:t> ​</a:t>
            </a:r>
          </a:p>
          <a:p>
            <a:r>
              <a:rPr lang="en-US" b="1" dirty="0">
                <a:latin typeface="Arial"/>
                <a:cs typeface="Arial"/>
              </a:rPr>
              <a:t>The time you spend on my class can vary. Not every project will be exactly the same. Plan to spend 6-8 hours a week for each project.  Small group instruction will be 1 hour each day you are required to be at school. Most projects will take a duration of 2 weeks of working progress. The time you spend doing the projects will also depend on your personal skill level and your ability to manage time effectively. ​</a:t>
            </a:r>
          </a:p>
          <a:p>
            <a:endParaRPr lang="en-US" sz="1400" dirty="0">
              <a:latin typeface="Arial"/>
              <a:cs typeface="Arial"/>
            </a:endParaRPr>
          </a:p>
          <a:p>
            <a:r>
              <a:rPr lang="en-US" sz="2000" b="1" dirty="0">
                <a:solidFill>
                  <a:srgbClr val="C00000"/>
                </a:solidFill>
                <a:latin typeface="Arial"/>
                <a:cs typeface="Arial"/>
              </a:rPr>
              <a:t>How are instructions for Mrs. Brooks classes available online? </a:t>
            </a:r>
            <a:r>
              <a:rPr lang="en-US" sz="2000" dirty="0">
                <a:solidFill>
                  <a:srgbClr val="C00000"/>
                </a:solidFill>
                <a:latin typeface="Arial"/>
                <a:cs typeface="Arial"/>
              </a:rPr>
              <a:t>​</a:t>
            </a:r>
          </a:p>
          <a:p>
            <a:r>
              <a:rPr lang="en-US" b="1" dirty="0">
                <a:latin typeface="Arial"/>
                <a:cs typeface="Arial"/>
              </a:rPr>
              <a:t>My online classes are delivered using a learning management system through zoom, streaming videos and hands on project lessons. Students will be able to log in through Highland District select their course sites. Once a student is in their course site, they can access lectures, PowerPoint, emails, assignments, readings, documents, videos, links, discussion boards, their advisor and the assignment drop box, and clear labeled tubs located in the front of the school for all art projects. ​</a:t>
            </a:r>
          </a:p>
          <a:p>
            <a:endParaRPr lang="en-US" sz="1400" b="1" dirty="0">
              <a:solidFill>
                <a:srgbClr val="222222"/>
              </a:solidFill>
              <a:latin typeface="Arial"/>
              <a:cs typeface="Arial"/>
            </a:endParaRPr>
          </a:p>
          <a:p>
            <a:endParaRPr lang="en-US" dirty="0">
              <a:latin typeface="Arial"/>
              <a:cs typeface="Arial"/>
            </a:endParaRPr>
          </a:p>
          <a:p>
            <a:endParaRPr lang="en-US" dirty="0">
              <a:latin typeface="Arial"/>
              <a:cs typeface="Arial"/>
            </a:endParaRPr>
          </a:p>
        </p:txBody>
      </p:sp>
      <p:sp>
        <p:nvSpPr>
          <p:cNvPr id="3" name="TextBox 2">
            <a:extLst>
              <a:ext uri="{FF2B5EF4-FFF2-40B4-BE49-F238E27FC236}">
                <a16:creationId xmlns:a16="http://schemas.microsoft.com/office/drawing/2014/main" id="{59A0B113-EBEA-4A97-8C10-24ADA90C0A0B}"/>
              </a:ext>
            </a:extLst>
          </p:cNvPr>
          <p:cNvSpPr txBox="1"/>
          <p:nvPr/>
        </p:nvSpPr>
        <p:spPr>
          <a:xfrm>
            <a:off x="1943769" y="459874"/>
            <a:ext cx="78766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t>FAQ</a:t>
            </a:r>
            <a:endParaRPr lang="en-US"/>
          </a:p>
        </p:txBody>
      </p:sp>
      <p:sp>
        <p:nvSpPr>
          <p:cNvPr id="4" name="Action Button: Go Forward or Next 3">
            <a:hlinkClick r:id="" action="ppaction://hlinkshowjump?jump=nextslide" highlightClick="1"/>
            <a:extLst>
              <a:ext uri="{FF2B5EF4-FFF2-40B4-BE49-F238E27FC236}">
                <a16:creationId xmlns:a16="http://schemas.microsoft.com/office/drawing/2014/main" id="{6E18B32A-1749-41FD-A747-A9FFCC978754}"/>
              </a:ext>
            </a:extLst>
          </p:cNvPr>
          <p:cNvSpPr/>
          <p:nvPr/>
        </p:nvSpPr>
        <p:spPr>
          <a:xfrm>
            <a:off x="11388436" y="6250743"/>
            <a:ext cx="668482" cy="498422"/>
          </a:xfrm>
          <a:prstGeom prst="actionButtonForwardNex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64119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3352F-840F-441D-8332-4BD820EA2FD8}"/>
              </a:ext>
            </a:extLst>
          </p:cNvPr>
          <p:cNvSpPr>
            <a:spLocks noGrp="1"/>
          </p:cNvSpPr>
          <p:nvPr>
            <p:ph type="title"/>
          </p:nvPr>
        </p:nvSpPr>
        <p:spPr/>
        <p:txBody>
          <a:bodyPr/>
          <a:lstStyle/>
          <a:p>
            <a:r>
              <a:rPr lang="en-US" dirty="0"/>
              <a:t>Basic art tasks</a:t>
            </a:r>
          </a:p>
        </p:txBody>
      </p:sp>
      <p:sp>
        <p:nvSpPr>
          <p:cNvPr id="3" name="Content Placeholder 2">
            <a:extLst>
              <a:ext uri="{FF2B5EF4-FFF2-40B4-BE49-F238E27FC236}">
                <a16:creationId xmlns:a16="http://schemas.microsoft.com/office/drawing/2014/main" id="{5B1EB401-12E4-4849-ABB1-B74A0CA1A132}"/>
              </a:ext>
            </a:extLst>
          </p:cNvPr>
          <p:cNvSpPr>
            <a:spLocks noGrp="1"/>
          </p:cNvSpPr>
          <p:nvPr>
            <p:ph idx="1"/>
          </p:nvPr>
        </p:nvSpPr>
        <p:spPr/>
        <p:txBody>
          <a:bodyPr/>
          <a:lstStyle/>
          <a:p>
            <a:r>
              <a:rPr lang="en-US" dirty="0"/>
              <a:t>Zentangle project</a:t>
            </a:r>
          </a:p>
        </p:txBody>
      </p:sp>
      <p:sp>
        <p:nvSpPr>
          <p:cNvPr id="4" name="Action Button: Go Forward or Next 3">
            <a:hlinkClick r:id="rId2" action="ppaction://hlinksldjump" highlightClick="1"/>
            <a:extLst>
              <a:ext uri="{FF2B5EF4-FFF2-40B4-BE49-F238E27FC236}">
                <a16:creationId xmlns:a16="http://schemas.microsoft.com/office/drawing/2014/main" id="{9ED694B6-6074-4373-907B-D829F226F568}"/>
              </a:ext>
            </a:extLst>
          </p:cNvPr>
          <p:cNvSpPr/>
          <p:nvPr/>
        </p:nvSpPr>
        <p:spPr>
          <a:xfrm>
            <a:off x="4515439" y="1825624"/>
            <a:ext cx="744718" cy="706225"/>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House">
            <a:hlinkClick r:id="rId3" action="ppaction://hlinksldjump"/>
            <a:extLst>
              <a:ext uri="{FF2B5EF4-FFF2-40B4-BE49-F238E27FC236}">
                <a16:creationId xmlns:a16="http://schemas.microsoft.com/office/drawing/2014/main" id="{D969069D-1CDC-4BBE-979D-345E31EC6F8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36750" y="5873334"/>
            <a:ext cx="607257" cy="607257"/>
          </a:xfrm>
          <a:prstGeom prst="rect">
            <a:avLst/>
          </a:prstGeom>
        </p:spPr>
      </p:pic>
    </p:spTree>
    <p:extLst>
      <p:ext uri="{BB962C8B-B14F-4D97-AF65-F5344CB8AC3E}">
        <p14:creationId xmlns:p14="http://schemas.microsoft.com/office/powerpoint/2010/main" val="19180846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030C7-A43C-4B5A-A599-3ED1A79CD50B}"/>
              </a:ext>
            </a:extLst>
          </p:cNvPr>
          <p:cNvSpPr>
            <a:spLocks noGrp="1"/>
          </p:cNvSpPr>
          <p:nvPr>
            <p:ph type="title"/>
          </p:nvPr>
        </p:nvSpPr>
        <p:spPr/>
        <p:txBody>
          <a:bodyPr/>
          <a:lstStyle/>
          <a:p>
            <a:r>
              <a:rPr lang="en-US" dirty="0"/>
              <a:t>Tasks for Zentangle project</a:t>
            </a:r>
          </a:p>
        </p:txBody>
      </p:sp>
      <p:sp>
        <p:nvSpPr>
          <p:cNvPr id="3" name="Content Placeholder 2">
            <a:extLst>
              <a:ext uri="{FF2B5EF4-FFF2-40B4-BE49-F238E27FC236}">
                <a16:creationId xmlns:a16="http://schemas.microsoft.com/office/drawing/2014/main" id="{BA51CDE4-3081-4389-AC2E-4643112C7112}"/>
              </a:ext>
            </a:extLst>
          </p:cNvPr>
          <p:cNvSpPr>
            <a:spLocks noGrp="1"/>
          </p:cNvSpPr>
          <p:nvPr>
            <p:ph idx="1"/>
          </p:nvPr>
        </p:nvSpPr>
        <p:spPr/>
        <p:txBody>
          <a:bodyPr>
            <a:normAutofit fontScale="77500" lnSpcReduction="20000"/>
          </a:bodyPr>
          <a:lstStyle/>
          <a:p>
            <a:r>
              <a:rPr lang="en-US" dirty="0"/>
              <a:t>Make sure you fill out your time sheet, graphic organizer and  project contract at the beginning of this project</a:t>
            </a:r>
          </a:p>
          <a:p>
            <a:endParaRPr lang="en-US" dirty="0"/>
          </a:p>
          <a:p>
            <a:endParaRPr lang="en-US" dirty="0"/>
          </a:p>
          <a:p>
            <a:endParaRPr lang="en-US" dirty="0"/>
          </a:p>
          <a:p>
            <a:r>
              <a:rPr lang="en-US" dirty="0"/>
              <a:t>Research silhouettes shapes on the web and choose a shape of something.</a:t>
            </a:r>
          </a:p>
          <a:p>
            <a:r>
              <a:rPr lang="en-US" dirty="0"/>
              <a:t>Trace or draw silhouette onto 11 x 17 card stock</a:t>
            </a:r>
          </a:p>
          <a:p>
            <a:r>
              <a:rPr lang="en-US" dirty="0"/>
              <a:t>Break the silhouette into smaller sections</a:t>
            </a:r>
          </a:p>
          <a:p>
            <a:r>
              <a:rPr lang="en-US" dirty="0"/>
              <a:t>Begin putting in different variety of patterns within the smaller sections</a:t>
            </a:r>
          </a:p>
          <a:p>
            <a:r>
              <a:rPr lang="en-US" dirty="0"/>
              <a:t>Once the shape of the silhouette is completed make a determination if it is balance, if it looks like it is floating, off sides or needs more details.</a:t>
            </a:r>
          </a:p>
          <a:p>
            <a:endParaRPr lang="en-US" dirty="0"/>
          </a:p>
        </p:txBody>
      </p:sp>
      <p:pic>
        <p:nvPicPr>
          <p:cNvPr id="5" name="Graphic 4" descr="Document">
            <a:extLst>
              <a:ext uri="{FF2B5EF4-FFF2-40B4-BE49-F238E27FC236}">
                <a16:creationId xmlns:a16="http://schemas.microsoft.com/office/drawing/2014/main" id="{D98B2DBA-A270-4EFB-B1BE-C2F31F1FBDF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9098" y="2417801"/>
            <a:ext cx="803970" cy="803970"/>
          </a:xfrm>
          <a:prstGeom prst="rect">
            <a:avLst/>
          </a:prstGeom>
        </p:spPr>
      </p:pic>
      <p:pic>
        <p:nvPicPr>
          <p:cNvPr id="6" name="Graphic 5" descr="Stopwatch 75%">
            <a:extLst>
              <a:ext uri="{FF2B5EF4-FFF2-40B4-BE49-F238E27FC236}">
                <a16:creationId xmlns:a16="http://schemas.microsoft.com/office/drawing/2014/main" id="{FBBAC9DE-E9E9-4D9E-A4CB-7D0AC66C234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09216" y="2417801"/>
            <a:ext cx="898720" cy="898720"/>
          </a:xfrm>
          <a:prstGeom prst="rect">
            <a:avLst/>
          </a:prstGeom>
        </p:spPr>
      </p:pic>
      <p:pic>
        <p:nvPicPr>
          <p:cNvPr id="7" name="Graphic 6" descr="Contract">
            <a:extLst>
              <a:ext uri="{FF2B5EF4-FFF2-40B4-BE49-F238E27FC236}">
                <a16:creationId xmlns:a16="http://schemas.microsoft.com/office/drawing/2014/main" id="{0B43C14F-DC57-4672-AF76-8D366C74134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194084" y="2516157"/>
            <a:ext cx="898720" cy="898720"/>
          </a:xfrm>
          <a:prstGeom prst="rect">
            <a:avLst/>
          </a:prstGeom>
        </p:spPr>
      </p:pic>
      <p:pic>
        <p:nvPicPr>
          <p:cNvPr id="8" name="Graphic 7" descr="House">
            <a:hlinkClick r:id="rId8" action="ppaction://hlinksldjump"/>
            <a:extLst>
              <a:ext uri="{FF2B5EF4-FFF2-40B4-BE49-F238E27FC236}">
                <a16:creationId xmlns:a16="http://schemas.microsoft.com/office/drawing/2014/main" id="{47E48DC9-A92C-4445-94E7-20053963C34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050171" y="5873334"/>
            <a:ext cx="607257" cy="607257"/>
          </a:xfrm>
          <a:prstGeom prst="rect">
            <a:avLst/>
          </a:prstGeom>
        </p:spPr>
      </p:pic>
    </p:spTree>
    <p:extLst>
      <p:ext uri="{BB962C8B-B14F-4D97-AF65-F5344CB8AC3E}">
        <p14:creationId xmlns:p14="http://schemas.microsoft.com/office/powerpoint/2010/main" val="11729343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74F6F-6000-473C-8327-C7DD855EE6B6}"/>
              </a:ext>
            </a:extLst>
          </p:cNvPr>
          <p:cNvSpPr>
            <a:spLocks noGrp="1"/>
          </p:cNvSpPr>
          <p:nvPr>
            <p:ph type="title"/>
          </p:nvPr>
        </p:nvSpPr>
        <p:spPr/>
        <p:txBody>
          <a:bodyPr/>
          <a:lstStyle/>
          <a:p>
            <a:r>
              <a:rPr lang="en-US" dirty="0"/>
              <a:t>Basic art videos </a:t>
            </a:r>
          </a:p>
        </p:txBody>
      </p:sp>
      <p:sp>
        <p:nvSpPr>
          <p:cNvPr id="3" name="Content Placeholder 2">
            <a:extLst>
              <a:ext uri="{FF2B5EF4-FFF2-40B4-BE49-F238E27FC236}">
                <a16:creationId xmlns:a16="http://schemas.microsoft.com/office/drawing/2014/main" id="{EA4AA841-348A-4B88-AF81-1BA089453FDF}"/>
              </a:ext>
            </a:extLst>
          </p:cNvPr>
          <p:cNvSpPr>
            <a:spLocks noGrp="1"/>
          </p:cNvSpPr>
          <p:nvPr>
            <p:ph idx="1"/>
          </p:nvPr>
        </p:nvSpPr>
        <p:spPr/>
        <p:txBody>
          <a:bodyPr/>
          <a:lstStyle/>
          <a:p>
            <a:r>
              <a:rPr lang="en-US" dirty="0"/>
              <a:t>Basic </a:t>
            </a:r>
            <a:r>
              <a:rPr lang="en-US" dirty="0" err="1"/>
              <a:t>zentangle</a:t>
            </a:r>
            <a:endParaRPr lang="en-US" dirty="0"/>
          </a:p>
          <a:p>
            <a:r>
              <a:rPr lang="en-US" dirty="0"/>
              <a:t> </a:t>
            </a:r>
            <a:r>
              <a:rPr lang="en-US" u="sng" dirty="0">
                <a:hlinkClick r:id="rId2"/>
              </a:rPr>
              <a:t>https://www.youtube.com/watch?v=l3QuS4Qah60</a:t>
            </a:r>
            <a:endParaRPr lang="en-US" dirty="0"/>
          </a:p>
        </p:txBody>
      </p:sp>
      <p:pic>
        <p:nvPicPr>
          <p:cNvPr id="4" name="Graphic 3" descr="House">
            <a:hlinkClick r:id="rId3" action="ppaction://hlinksldjump"/>
            <a:extLst>
              <a:ext uri="{FF2B5EF4-FFF2-40B4-BE49-F238E27FC236}">
                <a16:creationId xmlns:a16="http://schemas.microsoft.com/office/drawing/2014/main" id="{23C00981-6991-4650-8F8B-1ECC4E1B81D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17896" y="5840890"/>
            <a:ext cx="607257" cy="607257"/>
          </a:xfrm>
          <a:prstGeom prst="rect">
            <a:avLst/>
          </a:prstGeom>
        </p:spPr>
      </p:pic>
    </p:spTree>
    <p:extLst>
      <p:ext uri="{BB962C8B-B14F-4D97-AF65-F5344CB8AC3E}">
        <p14:creationId xmlns:p14="http://schemas.microsoft.com/office/powerpoint/2010/main" val="35869649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31DF5-D19C-45A9-A1CF-5280D44D37CD}"/>
              </a:ext>
            </a:extLst>
          </p:cNvPr>
          <p:cNvSpPr>
            <a:spLocks noGrp="1"/>
          </p:cNvSpPr>
          <p:nvPr>
            <p:ph type="title"/>
          </p:nvPr>
        </p:nvSpPr>
        <p:spPr/>
        <p:txBody>
          <a:bodyPr/>
          <a:lstStyle/>
          <a:p>
            <a:r>
              <a:rPr lang="en-US" dirty="0"/>
              <a:t>Jewelry videos</a:t>
            </a:r>
          </a:p>
        </p:txBody>
      </p:sp>
      <p:sp>
        <p:nvSpPr>
          <p:cNvPr id="3" name="Content Placeholder 2">
            <a:extLst>
              <a:ext uri="{FF2B5EF4-FFF2-40B4-BE49-F238E27FC236}">
                <a16:creationId xmlns:a16="http://schemas.microsoft.com/office/drawing/2014/main" id="{18414F25-317A-4D24-B652-6C437C17DFD7}"/>
              </a:ext>
            </a:extLst>
          </p:cNvPr>
          <p:cNvSpPr>
            <a:spLocks noGrp="1"/>
          </p:cNvSpPr>
          <p:nvPr>
            <p:ph idx="1"/>
          </p:nvPr>
        </p:nvSpPr>
        <p:spPr/>
        <p:txBody>
          <a:bodyPr/>
          <a:lstStyle/>
          <a:p>
            <a:r>
              <a:rPr lang="en-US" dirty="0"/>
              <a:t>Jewelry design for making shapes from wire</a:t>
            </a:r>
          </a:p>
          <a:p>
            <a:r>
              <a:rPr lang="en-US" dirty="0"/>
              <a:t> </a:t>
            </a:r>
            <a:r>
              <a:rPr lang="en-US" u="sng" dirty="0">
                <a:hlinkClick r:id="rId2"/>
              </a:rPr>
              <a:t>https://www.youtube.com/watch?v=8CS2agxoL_c</a:t>
            </a:r>
            <a:endParaRPr lang="en-US" u="sng" dirty="0"/>
          </a:p>
          <a:p>
            <a:r>
              <a:rPr lang="en-US" u="sng" dirty="0"/>
              <a:t>Making an alphabet “M” out of wire</a:t>
            </a:r>
          </a:p>
          <a:p>
            <a:r>
              <a:rPr lang="en-US" dirty="0"/>
              <a:t> </a:t>
            </a:r>
            <a:r>
              <a:rPr lang="en-US" u="sng" dirty="0">
                <a:hlinkClick r:id="rId3"/>
              </a:rPr>
              <a:t>https://www.youtube.com/watch?v=Yjl-TbI5ekY</a:t>
            </a:r>
            <a:endParaRPr lang="en-US" dirty="0"/>
          </a:p>
        </p:txBody>
      </p:sp>
      <p:pic>
        <p:nvPicPr>
          <p:cNvPr id="4" name="Graphic 3" descr="House">
            <a:hlinkClick r:id="rId4" action="ppaction://hlinksldjump"/>
            <a:extLst>
              <a:ext uri="{FF2B5EF4-FFF2-40B4-BE49-F238E27FC236}">
                <a16:creationId xmlns:a16="http://schemas.microsoft.com/office/drawing/2014/main" id="{B6635C90-750E-4A6F-B165-D89B205B915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353800" y="5885618"/>
            <a:ext cx="607257" cy="607257"/>
          </a:xfrm>
          <a:prstGeom prst="rect">
            <a:avLst/>
          </a:prstGeom>
        </p:spPr>
      </p:pic>
    </p:spTree>
    <p:extLst>
      <p:ext uri="{BB962C8B-B14F-4D97-AF65-F5344CB8AC3E}">
        <p14:creationId xmlns:p14="http://schemas.microsoft.com/office/powerpoint/2010/main" val="20567547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5D60C-FAF6-4225-AE7B-C0D0CD168326}"/>
              </a:ext>
            </a:extLst>
          </p:cNvPr>
          <p:cNvSpPr>
            <a:spLocks noGrp="1"/>
          </p:cNvSpPr>
          <p:nvPr>
            <p:ph type="title"/>
          </p:nvPr>
        </p:nvSpPr>
        <p:spPr/>
        <p:txBody>
          <a:bodyPr/>
          <a:lstStyle/>
          <a:p>
            <a:r>
              <a:rPr lang="en-US" dirty="0"/>
              <a:t>Jewelry introduction</a:t>
            </a:r>
          </a:p>
        </p:txBody>
      </p:sp>
      <p:sp>
        <p:nvSpPr>
          <p:cNvPr id="3" name="Content Placeholder 2">
            <a:extLst>
              <a:ext uri="{FF2B5EF4-FFF2-40B4-BE49-F238E27FC236}">
                <a16:creationId xmlns:a16="http://schemas.microsoft.com/office/drawing/2014/main" id="{6AC17821-5F5A-4B01-8AB5-16B5715ADB8D}"/>
              </a:ext>
            </a:extLst>
          </p:cNvPr>
          <p:cNvSpPr>
            <a:spLocks noGrp="1"/>
          </p:cNvSpPr>
          <p:nvPr>
            <p:ph idx="1"/>
          </p:nvPr>
        </p:nvSpPr>
        <p:spPr>
          <a:xfrm>
            <a:off x="838200" y="1382565"/>
            <a:ext cx="10515600" cy="4773138"/>
          </a:xfrm>
        </p:spPr>
        <p:txBody>
          <a:bodyPr>
            <a:normAutofit fontScale="92500"/>
          </a:bodyPr>
          <a:lstStyle/>
          <a:p>
            <a:r>
              <a:rPr lang="en-US" dirty="0"/>
              <a:t>Jewelry is a personal ornaments, such as necklaces, rings, earrings, broaches, or bracelets, that are typically made from or contain jewels and precious metal. Jewelry may be attached to the body or the clothes.</a:t>
            </a:r>
            <a:r>
              <a:rPr lang="en-US" b="1" dirty="0"/>
              <a:t> </a:t>
            </a:r>
          </a:p>
          <a:p>
            <a:r>
              <a:rPr lang="en-US" b="1" dirty="0"/>
              <a:t>7 Principles of Design for Jewelry-Making </a:t>
            </a:r>
            <a:r>
              <a:rPr lang="en-US" b="1" dirty="0" err="1"/>
              <a:t>Inspiration:Balance</a:t>
            </a:r>
            <a:r>
              <a:rPr lang="en-US" b="1" dirty="0"/>
              <a:t> –</a:t>
            </a:r>
          </a:p>
          <a:p>
            <a:pPr marL="514350" indent="-514350">
              <a:buFont typeface="+mj-lt"/>
              <a:buAutoNum type="arabicPeriod"/>
            </a:pPr>
            <a:r>
              <a:rPr lang="en-US" sz="1900" dirty="0"/>
              <a:t>A Balancing Act</a:t>
            </a:r>
          </a:p>
          <a:p>
            <a:pPr marL="457200" indent="-457200">
              <a:buFont typeface="+mj-lt"/>
              <a:buAutoNum type="arabicPeriod"/>
            </a:pPr>
            <a:r>
              <a:rPr lang="en-US" sz="1900" dirty="0"/>
              <a:t>Emphasis - Point of Emphasis</a:t>
            </a:r>
          </a:p>
          <a:p>
            <a:pPr marL="457200" indent="-457200">
              <a:buFont typeface="+mj-lt"/>
              <a:buAutoNum type="arabicPeriod"/>
            </a:pPr>
            <a:r>
              <a:rPr lang="en-US" sz="1900" dirty="0"/>
              <a:t>Movement - The Magic of Movement</a:t>
            </a:r>
          </a:p>
          <a:p>
            <a:pPr marL="457200" indent="-457200">
              <a:buFont typeface="+mj-lt"/>
              <a:buAutoNum type="arabicPeriod"/>
            </a:pPr>
            <a:r>
              <a:rPr lang="en-US" sz="1900" dirty="0"/>
              <a:t>Proportion - Power of Proportion</a:t>
            </a:r>
          </a:p>
          <a:p>
            <a:pPr marL="457200" indent="-457200">
              <a:buFont typeface="+mj-lt"/>
              <a:buAutoNum type="arabicPeriod"/>
            </a:pPr>
            <a:r>
              <a:rPr lang="en-US" sz="1900" dirty="0"/>
              <a:t>Contrast - Contrast Consideration</a:t>
            </a:r>
          </a:p>
          <a:p>
            <a:pPr marL="457200" indent="-457200">
              <a:buFont typeface="+mj-lt"/>
              <a:buAutoNum type="arabicPeriod"/>
            </a:pPr>
            <a:r>
              <a:rPr lang="en-US" sz="1900" dirty="0"/>
              <a:t>Unity - Understanding Unity</a:t>
            </a:r>
          </a:p>
          <a:p>
            <a:pPr marL="457200" indent="-457200">
              <a:buFont typeface="+mj-lt"/>
              <a:buAutoNum type="arabicPeriod"/>
            </a:pPr>
            <a:r>
              <a:rPr lang="en-US" sz="1900" dirty="0"/>
              <a:t>Harmony - Happiness of Harmony</a:t>
            </a:r>
          </a:p>
          <a:p>
            <a:pPr marL="0" indent="0">
              <a:buNone/>
            </a:pPr>
            <a:endParaRPr lang="en-US" dirty="0"/>
          </a:p>
          <a:p>
            <a:pPr marL="0" indent="0">
              <a:buNone/>
            </a:pPr>
            <a:endParaRPr lang="en-US" dirty="0"/>
          </a:p>
        </p:txBody>
      </p:sp>
      <p:sp>
        <p:nvSpPr>
          <p:cNvPr id="4" name="Action Button: Go Forward or Next 3">
            <a:hlinkClick r:id="" action="ppaction://hlinkshowjump?jump=nextslide" highlightClick="1"/>
            <a:extLst>
              <a:ext uri="{FF2B5EF4-FFF2-40B4-BE49-F238E27FC236}">
                <a16:creationId xmlns:a16="http://schemas.microsoft.com/office/drawing/2014/main" id="{5181A725-9181-4121-9C7A-9208BBE3FC2A}"/>
              </a:ext>
            </a:extLst>
          </p:cNvPr>
          <p:cNvSpPr/>
          <p:nvPr/>
        </p:nvSpPr>
        <p:spPr>
          <a:xfrm>
            <a:off x="9964132" y="5552388"/>
            <a:ext cx="1042416" cy="1042416"/>
          </a:xfrm>
          <a:prstGeom prst="actionButtonForwardNex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8771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1FF04-F513-4AA5-9823-DAC7D29D7486}"/>
              </a:ext>
            </a:extLst>
          </p:cNvPr>
          <p:cNvSpPr>
            <a:spLocks noGrp="1"/>
          </p:cNvSpPr>
          <p:nvPr>
            <p:ph type="title"/>
          </p:nvPr>
        </p:nvSpPr>
        <p:spPr/>
        <p:txBody>
          <a:bodyPr/>
          <a:lstStyle/>
          <a:p>
            <a:r>
              <a:rPr lang="en-US" dirty="0"/>
              <a:t>Jewelry introduction</a:t>
            </a:r>
          </a:p>
        </p:txBody>
      </p:sp>
      <p:sp>
        <p:nvSpPr>
          <p:cNvPr id="3" name="Content Placeholder 2">
            <a:extLst>
              <a:ext uri="{FF2B5EF4-FFF2-40B4-BE49-F238E27FC236}">
                <a16:creationId xmlns:a16="http://schemas.microsoft.com/office/drawing/2014/main" id="{EDF4752E-5A7E-465B-BE12-2BD7EED96F8E}"/>
              </a:ext>
            </a:extLst>
          </p:cNvPr>
          <p:cNvSpPr>
            <a:spLocks noGrp="1"/>
          </p:cNvSpPr>
          <p:nvPr>
            <p:ph idx="1"/>
          </p:nvPr>
        </p:nvSpPr>
        <p:spPr/>
        <p:txBody>
          <a:bodyPr/>
          <a:lstStyle/>
          <a:p>
            <a:r>
              <a:rPr lang="en-US" dirty="0"/>
              <a:t>In this course you will learn various wire techniques in creating wearable jewelry.</a:t>
            </a:r>
          </a:p>
          <a:p>
            <a:r>
              <a:rPr lang="en-US" dirty="0"/>
              <a:t>Master a Few Basic Skills</a:t>
            </a:r>
          </a:p>
          <a:p>
            <a:r>
              <a:rPr lang="en-US" dirty="0"/>
              <a:t>Practice with good quality tools and equipment</a:t>
            </a:r>
          </a:p>
          <a:p>
            <a:r>
              <a:rPr lang="en-US" dirty="0"/>
              <a:t>Learn jewelry terminology</a:t>
            </a:r>
          </a:p>
          <a:p>
            <a:r>
              <a:rPr lang="en-US" dirty="0"/>
              <a:t>Create a Dedicated Work Space </a:t>
            </a:r>
          </a:p>
          <a:p>
            <a:r>
              <a:rPr lang="en-US" dirty="0"/>
              <a:t>Look for Inspiration ideas for each project</a:t>
            </a:r>
          </a:p>
          <a:p>
            <a:endParaRPr lang="en-US" dirty="0"/>
          </a:p>
        </p:txBody>
      </p:sp>
      <p:pic>
        <p:nvPicPr>
          <p:cNvPr id="4" name="Graphic 3" descr="House">
            <a:hlinkClick r:id="rId2" action="ppaction://hlinksldjump"/>
            <a:extLst>
              <a:ext uri="{FF2B5EF4-FFF2-40B4-BE49-F238E27FC236}">
                <a16:creationId xmlns:a16="http://schemas.microsoft.com/office/drawing/2014/main" id="{11D75CB2-BA28-41F3-9D9A-47905D5EE63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53800" y="5885618"/>
            <a:ext cx="607257" cy="607257"/>
          </a:xfrm>
          <a:prstGeom prst="rect">
            <a:avLst/>
          </a:prstGeom>
        </p:spPr>
      </p:pic>
    </p:spTree>
    <p:extLst>
      <p:ext uri="{BB962C8B-B14F-4D97-AF65-F5344CB8AC3E}">
        <p14:creationId xmlns:p14="http://schemas.microsoft.com/office/powerpoint/2010/main" val="11236907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8E923-9546-4182-B096-70078006CE41}"/>
              </a:ext>
            </a:extLst>
          </p:cNvPr>
          <p:cNvSpPr>
            <a:spLocks noGrp="1"/>
          </p:cNvSpPr>
          <p:nvPr>
            <p:ph type="title"/>
          </p:nvPr>
        </p:nvSpPr>
        <p:spPr/>
        <p:txBody>
          <a:bodyPr/>
          <a:lstStyle/>
          <a:p>
            <a:r>
              <a:rPr lang="en-US" dirty="0"/>
              <a:t>Jewelry task</a:t>
            </a:r>
          </a:p>
        </p:txBody>
      </p:sp>
      <p:sp>
        <p:nvSpPr>
          <p:cNvPr id="3" name="Content Placeholder 2">
            <a:extLst>
              <a:ext uri="{FF2B5EF4-FFF2-40B4-BE49-F238E27FC236}">
                <a16:creationId xmlns:a16="http://schemas.microsoft.com/office/drawing/2014/main" id="{6774802C-6783-4F1F-8872-4B2382D18FA9}"/>
              </a:ext>
            </a:extLst>
          </p:cNvPr>
          <p:cNvSpPr>
            <a:spLocks noGrp="1"/>
          </p:cNvSpPr>
          <p:nvPr>
            <p:ph idx="1"/>
          </p:nvPr>
        </p:nvSpPr>
        <p:spPr/>
        <p:txBody>
          <a:bodyPr/>
          <a:lstStyle/>
          <a:p>
            <a:r>
              <a:rPr lang="en-US" dirty="0"/>
              <a:t>Make sure you fill out your time sheet, graphic organizer and  project contract at the beginning of this project</a:t>
            </a:r>
          </a:p>
          <a:p>
            <a:endParaRPr lang="en-US" dirty="0"/>
          </a:p>
          <a:p>
            <a:endParaRPr lang="en-US" dirty="0"/>
          </a:p>
          <a:p>
            <a:endParaRPr lang="en-US" dirty="0"/>
          </a:p>
          <a:p>
            <a:endParaRPr lang="en-US" dirty="0"/>
          </a:p>
        </p:txBody>
      </p:sp>
      <p:pic>
        <p:nvPicPr>
          <p:cNvPr id="4" name="Graphic 3" descr="Document">
            <a:extLst>
              <a:ext uri="{FF2B5EF4-FFF2-40B4-BE49-F238E27FC236}">
                <a16:creationId xmlns:a16="http://schemas.microsoft.com/office/drawing/2014/main" id="{56CCCACA-C1DA-49F0-B2E7-B2703D860D7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53111" y="2804300"/>
            <a:ext cx="803970" cy="803970"/>
          </a:xfrm>
          <a:prstGeom prst="rect">
            <a:avLst/>
          </a:prstGeom>
        </p:spPr>
      </p:pic>
      <p:pic>
        <p:nvPicPr>
          <p:cNvPr id="5" name="Graphic 4" descr="Stopwatch 75%">
            <a:extLst>
              <a:ext uri="{FF2B5EF4-FFF2-40B4-BE49-F238E27FC236}">
                <a16:creationId xmlns:a16="http://schemas.microsoft.com/office/drawing/2014/main" id="{D9364FF2-89DF-4CBC-889A-FE819530E63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967814" y="2804300"/>
            <a:ext cx="898720" cy="898720"/>
          </a:xfrm>
          <a:prstGeom prst="rect">
            <a:avLst/>
          </a:prstGeom>
        </p:spPr>
      </p:pic>
      <p:pic>
        <p:nvPicPr>
          <p:cNvPr id="6" name="Graphic 5" descr="Contract">
            <a:extLst>
              <a:ext uri="{FF2B5EF4-FFF2-40B4-BE49-F238E27FC236}">
                <a16:creationId xmlns:a16="http://schemas.microsoft.com/office/drawing/2014/main" id="{2DD0E9D4-3F68-4A67-A37D-3324B89F7C3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866534" y="2804300"/>
            <a:ext cx="898720" cy="898720"/>
          </a:xfrm>
          <a:prstGeom prst="rect">
            <a:avLst/>
          </a:prstGeom>
        </p:spPr>
      </p:pic>
      <p:pic>
        <p:nvPicPr>
          <p:cNvPr id="7" name="Graphic 6" descr="House">
            <a:hlinkClick r:id="rId8" action="ppaction://hlinksldjump"/>
            <a:extLst>
              <a:ext uri="{FF2B5EF4-FFF2-40B4-BE49-F238E27FC236}">
                <a16:creationId xmlns:a16="http://schemas.microsoft.com/office/drawing/2014/main" id="{A90D38A9-D11A-4459-8296-AF4E17F488F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353800" y="5885618"/>
            <a:ext cx="607257" cy="607257"/>
          </a:xfrm>
          <a:prstGeom prst="rect">
            <a:avLst/>
          </a:prstGeom>
        </p:spPr>
      </p:pic>
    </p:spTree>
    <p:extLst>
      <p:ext uri="{BB962C8B-B14F-4D97-AF65-F5344CB8AC3E}">
        <p14:creationId xmlns:p14="http://schemas.microsoft.com/office/powerpoint/2010/main" val="9918697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4FA69-8C83-470A-9E10-AEDEC18FB307}"/>
              </a:ext>
            </a:extLst>
          </p:cNvPr>
          <p:cNvSpPr>
            <a:spLocks noGrp="1"/>
          </p:cNvSpPr>
          <p:nvPr>
            <p:ph type="title"/>
          </p:nvPr>
        </p:nvSpPr>
        <p:spPr/>
        <p:txBody>
          <a:bodyPr/>
          <a:lstStyle/>
          <a:p>
            <a:r>
              <a:rPr lang="en-US" dirty="0"/>
              <a:t>Jewelry zoom links</a:t>
            </a:r>
          </a:p>
        </p:txBody>
      </p:sp>
      <p:pic>
        <p:nvPicPr>
          <p:cNvPr id="4" name="Content Placeholder 3" descr="House">
            <a:hlinkClick r:id="rId2" action="ppaction://hlinksldjump"/>
            <a:extLst>
              <a:ext uri="{FF2B5EF4-FFF2-40B4-BE49-F238E27FC236}">
                <a16:creationId xmlns:a16="http://schemas.microsoft.com/office/drawing/2014/main" id="{D782F8C4-0068-4BA9-AC95-DE97C062EC43}"/>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600" y="5674552"/>
            <a:ext cx="914400" cy="914400"/>
          </a:xfrm>
          <a:prstGeom prst="rect">
            <a:avLst/>
          </a:prstGeom>
        </p:spPr>
      </p:pic>
    </p:spTree>
    <p:extLst>
      <p:ext uri="{BB962C8B-B14F-4D97-AF65-F5344CB8AC3E}">
        <p14:creationId xmlns:p14="http://schemas.microsoft.com/office/powerpoint/2010/main" val="37988942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AB517-F4CA-4AD5-9645-4636F6D980F0}"/>
              </a:ext>
            </a:extLst>
          </p:cNvPr>
          <p:cNvSpPr>
            <a:spLocks noGrp="1"/>
          </p:cNvSpPr>
          <p:nvPr>
            <p:ph type="title"/>
          </p:nvPr>
        </p:nvSpPr>
        <p:spPr/>
        <p:txBody>
          <a:bodyPr/>
          <a:lstStyle/>
          <a:p>
            <a:r>
              <a:rPr lang="en-US" dirty="0"/>
              <a:t>Basic art Zoom links</a:t>
            </a:r>
          </a:p>
        </p:txBody>
      </p:sp>
      <p:pic>
        <p:nvPicPr>
          <p:cNvPr id="4" name="Content Placeholder 3" descr="House">
            <a:hlinkClick r:id="rId2" action="ppaction://hlinksldjump"/>
            <a:extLst>
              <a:ext uri="{FF2B5EF4-FFF2-40B4-BE49-F238E27FC236}">
                <a16:creationId xmlns:a16="http://schemas.microsoft.com/office/drawing/2014/main" id="{AF1B4404-7DEC-4A90-A32E-6E60A789B5C5}"/>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600" y="5578475"/>
            <a:ext cx="914400" cy="914400"/>
          </a:xfrm>
          <a:prstGeom prst="rect">
            <a:avLst/>
          </a:prstGeom>
        </p:spPr>
      </p:pic>
    </p:spTree>
    <p:extLst>
      <p:ext uri="{BB962C8B-B14F-4D97-AF65-F5344CB8AC3E}">
        <p14:creationId xmlns:p14="http://schemas.microsoft.com/office/powerpoint/2010/main" val="30882784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7F63C3D-F91C-4AF0-B36E-18E19477E7BD}"/>
              </a:ext>
            </a:extLst>
          </p:cNvPr>
          <p:cNvSpPr txBox="1"/>
          <p:nvPr/>
        </p:nvSpPr>
        <p:spPr>
          <a:xfrm>
            <a:off x="941137" y="1128294"/>
            <a:ext cx="11004883"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400" dirty="0">
              <a:solidFill>
                <a:srgbClr val="C00000"/>
              </a:solidFill>
              <a:latin typeface="Arial"/>
              <a:cs typeface="Arial"/>
            </a:endParaRPr>
          </a:p>
          <a:p>
            <a:r>
              <a:rPr lang="en-US" sz="2000" b="1" dirty="0">
                <a:solidFill>
                  <a:srgbClr val="C00000"/>
                </a:solidFill>
                <a:latin typeface="Arial"/>
                <a:cs typeface="Arial"/>
              </a:rPr>
              <a:t>How do I interact with Mrs. Brooks</a:t>
            </a:r>
            <a:r>
              <a:rPr lang="en-US" sz="2000" dirty="0">
                <a:solidFill>
                  <a:srgbClr val="C00000"/>
                </a:solidFill>
                <a:latin typeface="Arial"/>
                <a:cs typeface="Arial"/>
              </a:rPr>
              <a:t>​?</a:t>
            </a:r>
            <a:endParaRPr lang="en-US" sz="2000" b="1" dirty="0">
              <a:solidFill>
                <a:srgbClr val="222222"/>
              </a:solidFill>
              <a:latin typeface="Arial"/>
              <a:cs typeface="Arial"/>
            </a:endParaRPr>
          </a:p>
          <a:p>
            <a:r>
              <a:rPr lang="en-US" b="1" dirty="0">
                <a:latin typeface="Arial"/>
                <a:cs typeface="Arial"/>
              </a:rPr>
              <a:t>Through this virtual experience, you will have the opportunity to meet me onetime face to face with one parent at the beginning of the quarter. This enhances the relationship as you will always have a face to connect with me through zoom meetings, small group lessons, email and texting. I will be accessible and responsive to all my students. I will communicate primarily through Highland district site. I will utilize and offer different methods for communications for my classes that meets students need, via through zoom chats, conference calls, emails, and texting.</a:t>
            </a:r>
          </a:p>
          <a:p>
            <a:endParaRPr lang="en-US" b="1" dirty="0">
              <a:latin typeface="Arial"/>
              <a:cs typeface="Arial"/>
            </a:endParaRPr>
          </a:p>
          <a:p>
            <a:r>
              <a:rPr lang="en-US" sz="2000" b="1" dirty="0">
                <a:solidFill>
                  <a:srgbClr val="C00000"/>
                </a:solidFill>
                <a:latin typeface="Arial"/>
                <a:cs typeface="Arial"/>
              </a:rPr>
              <a:t>Will there be interaction with other online students?</a:t>
            </a:r>
          </a:p>
          <a:p>
            <a:r>
              <a:rPr lang="en-US" b="1" dirty="0">
                <a:latin typeface="Arial"/>
                <a:cs typeface="Arial"/>
              </a:rPr>
              <a:t>You will develop relationships with other students who are in your assigned Pod or small group, which may change throughout the course.  While Many of you may not progress at the same pace as other students in a true cohort program, you will find yourself among familiar faces throughout your course and your pod or small group should be able to assist you in meeting your requirements in group discussions and peer evaluations. It is in my hopes to offer quite a bit of interaction between other students including group assignments and discussions, online discussion forums, online posting boards, reading reflections and class discussions, rubrics, and personal growth goals.</a:t>
            </a:r>
          </a:p>
          <a:p>
            <a:endParaRPr lang="en-US" b="1" dirty="0">
              <a:latin typeface="Arial"/>
              <a:cs typeface="Arial"/>
            </a:endParaRPr>
          </a:p>
          <a:p>
            <a:endParaRPr lang="en-US" dirty="0">
              <a:latin typeface="Arial"/>
              <a:cs typeface="Arial"/>
            </a:endParaRPr>
          </a:p>
        </p:txBody>
      </p:sp>
      <p:sp>
        <p:nvSpPr>
          <p:cNvPr id="3" name="TextBox 2">
            <a:extLst>
              <a:ext uri="{FF2B5EF4-FFF2-40B4-BE49-F238E27FC236}">
                <a16:creationId xmlns:a16="http://schemas.microsoft.com/office/drawing/2014/main" id="{16F35B58-1B62-481F-BA28-E5DDEE69769F}"/>
              </a:ext>
            </a:extLst>
          </p:cNvPr>
          <p:cNvSpPr txBox="1"/>
          <p:nvPr/>
        </p:nvSpPr>
        <p:spPr>
          <a:xfrm>
            <a:off x="5259137" y="56682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FAQ</a:t>
            </a:r>
          </a:p>
        </p:txBody>
      </p:sp>
      <p:sp>
        <p:nvSpPr>
          <p:cNvPr id="10" name="Action Button: Go to End 9">
            <a:hlinkClick r:id="" action="ppaction://hlinkshowjump?jump=nextslide" highlightClick="1"/>
            <a:extLst>
              <a:ext uri="{FF2B5EF4-FFF2-40B4-BE49-F238E27FC236}">
                <a16:creationId xmlns:a16="http://schemas.microsoft.com/office/drawing/2014/main" id="{76775E7C-BA7C-41D5-A1B2-C7285A028067}"/>
              </a:ext>
            </a:extLst>
          </p:cNvPr>
          <p:cNvSpPr/>
          <p:nvPr/>
        </p:nvSpPr>
        <p:spPr>
          <a:xfrm>
            <a:off x="11546601" y="6320968"/>
            <a:ext cx="516368" cy="466806"/>
          </a:xfrm>
          <a:prstGeom prst="actionButtonEnd">
            <a:avLst/>
          </a:prstGeom>
          <a:solidFill>
            <a:srgbClr val="68F75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hlinkClick r:id="" action="ppaction://hlinkshowjump?jump=nextslide"/>
              </a:rPr>
              <a:t>c</a:t>
            </a:r>
            <a:endParaRPr lang="en-US" dirty="0"/>
          </a:p>
        </p:txBody>
      </p:sp>
    </p:spTree>
    <p:extLst>
      <p:ext uri="{BB962C8B-B14F-4D97-AF65-F5344CB8AC3E}">
        <p14:creationId xmlns:p14="http://schemas.microsoft.com/office/powerpoint/2010/main" val="15114663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2C2825-7D36-4303-91F2-790CD7DF47D5}"/>
              </a:ext>
            </a:extLst>
          </p:cNvPr>
          <p:cNvSpPr txBox="1"/>
          <p:nvPr/>
        </p:nvSpPr>
        <p:spPr>
          <a:xfrm>
            <a:off x="927768" y="1489243"/>
            <a:ext cx="10684041"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rgbClr val="C00000"/>
                </a:solidFill>
                <a:latin typeface="Arial"/>
                <a:cs typeface="Arial"/>
              </a:rPr>
              <a:t>Are there group projects within online courses?</a:t>
            </a:r>
            <a:r>
              <a:rPr lang="en-US" sz="2000" dirty="0">
                <a:solidFill>
                  <a:srgbClr val="C00000"/>
                </a:solidFill>
                <a:latin typeface="Arial"/>
                <a:cs typeface="Arial"/>
              </a:rPr>
              <a:t> ​</a:t>
            </a:r>
            <a:endParaRPr lang="en-US" sz="2000" dirty="0">
              <a:solidFill>
                <a:srgbClr val="000000"/>
              </a:solidFill>
              <a:latin typeface="Arial"/>
              <a:cs typeface="Arial"/>
            </a:endParaRPr>
          </a:p>
          <a:p>
            <a:r>
              <a:rPr lang="en-US" b="1" dirty="0">
                <a:latin typeface="Arial"/>
                <a:cs typeface="Arial"/>
              </a:rPr>
              <a:t>Yes, there could be some group projects are a part of my online courses. Students are grouped together and given a topic to investigate and possible a project to produce. The intent is for the students to work together electronically to accomplish their goals. Often, groups prepare and give PowerPoint presentations electronically by emailing each other draft versions, and then posting the final product to the student discussion board. Students are often divided into groups or learning communities to discuss questions or cases developed in my online curriculum. I will divide students into small groups (versus entire class) so students will be getting to know each other better and achieve a higher level of interconnectivity</a:t>
            </a:r>
            <a:r>
              <a:rPr lang="en-US" b="1" dirty="0">
                <a:solidFill>
                  <a:srgbClr val="444445"/>
                </a:solidFill>
                <a:latin typeface="Arial"/>
                <a:cs typeface="Arial"/>
              </a:rPr>
              <a:t>.</a:t>
            </a:r>
            <a:r>
              <a:rPr lang="en-US" b="1" dirty="0">
                <a:latin typeface="Arial"/>
                <a:cs typeface="Arial"/>
              </a:rPr>
              <a:t> ​</a:t>
            </a:r>
          </a:p>
          <a:p>
            <a:endParaRPr lang="en-US" dirty="0">
              <a:latin typeface="Arial"/>
              <a:cs typeface="Arial"/>
            </a:endParaRPr>
          </a:p>
          <a:p>
            <a:r>
              <a:rPr lang="en-US" sz="2000" b="1" dirty="0">
                <a:solidFill>
                  <a:srgbClr val="C00000"/>
                </a:solidFill>
                <a:latin typeface="Arial"/>
                <a:cs typeface="Arial"/>
              </a:rPr>
              <a:t>What is a typical schedule for Mrs. Brooks online class?</a:t>
            </a:r>
            <a:r>
              <a:rPr lang="en-US" sz="2000" dirty="0">
                <a:solidFill>
                  <a:srgbClr val="C00000"/>
                </a:solidFill>
                <a:latin typeface="Arial"/>
                <a:cs typeface="Arial"/>
              </a:rPr>
              <a:t> ​</a:t>
            </a:r>
          </a:p>
          <a:p>
            <a:r>
              <a:rPr lang="en-US" b="1" dirty="0">
                <a:latin typeface="Arial"/>
                <a:cs typeface="Arial"/>
              </a:rPr>
              <a:t>I will offer daily small group synchronous lessons that students are required to attend. I will have office hours for students to contact me with questions or concerns that I may need to address. Student should expect to work on their individual projects at least 1 hour a day.</a:t>
            </a:r>
          </a:p>
          <a:p>
            <a:endParaRPr lang="en-US" sz="1400" b="1" dirty="0">
              <a:latin typeface="Arial"/>
              <a:cs typeface="Arial"/>
            </a:endParaRPr>
          </a:p>
          <a:p>
            <a:endParaRPr lang="en-US" b="1" dirty="0">
              <a:latin typeface="Arial"/>
              <a:cs typeface="Arial"/>
            </a:endParaRPr>
          </a:p>
        </p:txBody>
      </p:sp>
      <p:sp>
        <p:nvSpPr>
          <p:cNvPr id="3" name="TextBox 2">
            <a:extLst>
              <a:ext uri="{FF2B5EF4-FFF2-40B4-BE49-F238E27FC236}">
                <a16:creationId xmlns:a16="http://schemas.microsoft.com/office/drawing/2014/main" id="{131C77EA-53E4-4271-A728-E6FB503F9281}"/>
              </a:ext>
            </a:extLst>
          </p:cNvPr>
          <p:cNvSpPr txBox="1"/>
          <p:nvPr/>
        </p:nvSpPr>
        <p:spPr>
          <a:xfrm>
            <a:off x="5045242" y="807453"/>
            <a:ext cx="402656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t>FAQ</a:t>
            </a:r>
          </a:p>
        </p:txBody>
      </p:sp>
      <p:sp>
        <p:nvSpPr>
          <p:cNvPr id="8" name="Action Button: Go to End 7">
            <a:hlinkClick r:id="" action="ppaction://hlinkshowjump?jump=nextslide" highlightClick="1"/>
            <a:extLst>
              <a:ext uri="{FF2B5EF4-FFF2-40B4-BE49-F238E27FC236}">
                <a16:creationId xmlns:a16="http://schemas.microsoft.com/office/drawing/2014/main" id="{365B633C-9251-410B-949A-F514D53D198A}"/>
              </a:ext>
            </a:extLst>
          </p:cNvPr>
          <p:cNvSpPr/>
          <p:nvPr/>
        </p:nvSpPr>
        <p:spPr>
          <a:xfrm>
            <a:off x="11546601" y="6320968"/>
            <a:ext cx="516368" cy="466806"/>
          </a:xfrm>
          <a:prstGeom prst="actionButtonEnd">
            <a:avLst/>
          </a:prstGeom>
          <a:solidFill>
            <a:srgbClr val="68F75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t>
            </a:r>
          </a:p>
        </p:txBody>
      </p:sp>
    </p:spTree>
    <p:extLst>
      <p:ext uri="{BB962C8B-B14F-4D97-AF65-F5344CB8AC3E}">
        <p14:creationId xmlns:p14="http://schemas.microsoft.com/office/powerpoint/2010/main" val="38209995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1615E0B-C1E5-42CA-B19F-63178E199922}"/>
              </a:ext>
            </a:extLst>
          </p:cNvPr>
          <p:cNvSpPr txBox="1"/>
          <p:nvPr/>
        </p:nvSpPr>
        <p:spPr>
          <a:xfrm>
            <a:off x="1048085" y="1168401"/>
            <a:ext cx="10764252" cy="58477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b="1" dirty="0">
              <a:latin typeface="Arial"/>
              <a:cs typeface="Arial"/>
            </a:endParaRPr>
          </a:p>
          <a:p>
            <a:r>
              <a:rPr lang="en-US" dirty="0">
                <a:latin typeface="Arial"/>
                <a:cs typeface="Arial"/>
              </a:rPr>
              <a:t> </a:t>
            </a:r>
            <a:r>
              <a:rPr lang="en-US" sz="2000" b="1" dirty="0">
                <a:solidFill>
                  <a:srgbClr val="C00000"/>
                </a:solidFill>
                <a:latin typeface="Arial"/>
                <a:cs typeface="Arial"/>
              </a:rPr>
              <a:t>What are some of the challenges when taking online classes?</a:t>
            </a:r>
            <a:r>
              <a:rPr lang="en-US" sz="2000" dirty="0">
                <a:solidFill>
                  <a:srgbClr val="C00000"/>
                </a:solidFill>
                <a:latin typeface="Arial"/>
                <a:cs typeface="Arial"/>
              </a:rPr>
              <a:t> ​</a:t>
            </a:r>
            <a:endParaRPr lang="en-US" sz="2000" dirty="0">
              <a:solidFill>
                <a:srgbClr val="000000"/>
              </a:solidFill>
              <a:latin typeface="Arial"/>
              <a:cs typeface="Arial"/>
            </a:endParaRPr>
          </a:p>
          <a:p>
            <a:r>
              <a:rPr lang="en-US" b="1" dirty="0">
                <a:latin typeface="Arial"/>
                <a:cs typeface="Arial"/>
              </a:rPr>
              <a:t>One of the keys to being a successful online student is self-discipline. Because you are not required to be physically in class at a specific time (except for synchronous Instruction) you have to be motivated to get the work done on your own. If you have a family obligation and/or a full-time job while you are taking online classes it is important that you establish schedule of when and how you will get work completed. ​</a:t>
            </a:r>
          </a:p>
          <a:p>
            <a:endParaRPr lang="en-US" sz="1400" dirty="0">
              <a:solidFill>
                <a:srgbClr val="444445"/>
              </a:solidFill>
              <a:latin typeface="Arial"/>
              <a:cs typeface="Arial"/>
            </a:endParaRPr>
          </a:p>
          <a:p>
            <a:r>
              <a:rPr lang="en-US" b="1" dirty="0">
                <a:latin typeface="Arial"/>
                <a:cs typeface="Arial"/>
              </a:rPr>
              <a:t>If you don’t understand an assignment it is important to ask questions for clarification so you don’t fall behind. I will be available to students via e-mail, discussions boards, virtual office hours, zoom meetings, and conference calls. ​</a:t>
            </a:r>
          </a:p>
          <a:p>
            <a:endParaRPr lang="en-US" dirty="0">
              <a:latin typeface="Arial"/>
              <a:cs typeface="Arial"/>
            </a:endParaRPr>
          </a:p>
          <a:p>
            <a:r>
              <a:rPr lang="en-US" sz="2000" b="1" dirty="0">
                <a:solidFill>
                  <a:srgbClr val="C00000"/>
                </a:solidFill>
                <a:latin typeface="Arial"/>
                <a:cs typeface="Arial"/>
              </a:rPr>
              <a:t>How are online classes graded? What are Mrs. Brooks expectations?</a:t>
            </a:r>
            <a:r>
              <a:rPr lang="en-US" sz="2000" dirty="0">
                <a:solidFill>
                  <a:srgbClr val="C00000"/>
                </a:solidFill>
                <a:latin typeface="Arial"/>
                <a:cs typeface="Arial"/>
              </a:rPr>
              <a:t> ​</a:t>
            </a:r>
          </a:p>
          <a:p>
            <a:r>
              <a:rPr lang="en-US" b="1" dirty="0">
                <a:latin typeface="Arial"/>
                <a:cs typeface="Arial"/>
              </a:rPr>
              <a:t>Online courses are graded just like classroom courses. High-level critical thinking is required, and students leave the course with an understanding of the subject and an ability to apply their knowledge in a real-world setting. Essential Standard assignments and projects will include researching subject matter, having art materials, active participation in online discussions, quizzes or tests, filling out forms such as time sheets, manufacturing work sheets, personal growth development, rubrics, and evaluations of each project and a final assessment.</a:t>
            </a:r>
          </a:p>
          <a:p>
            <a:endParaRPr lang="en-US" sz="1400" b="1" dirty="0">
              <a:solidFill>
                <a:srgbClr val="C00000"/>
              </a:solidFill>
              <a:latin typeface="Arial"/>
              <a:cs typeface="Arial"/>
            </a:endParaRPr>
          </a:p>
          <a:p>
            <a:endParaRPr lang="en-US" dirty="0">
              <a:latin typeface="Arial"/>
              <a:cs typeface="Arial"/>
            </a:endParaRPr>
          </a:p>
        </p:txBody>
      </p:sp>
      <p:sp>
        <p:nvSpPr>
          <p:cNvPr id="3" name="TextBox 2">
            <a:extLst>
              <a:ext uri="{FF2B5EF4-FFF2-40B4-BE49-F238E27FC236}">
                <a16:creationId xmlns:a16="http://schemas.microsoft.com/office/drawing/2014/main" id="{62821A47-6686-441B-811A-60C316BC9E3F}"/>
              </a:ext>
            </a:extLst>
          </p:cNvPr>
          <p:cNvSpPr txBox="1"/>
          <p:nvPr/>
        </p:nvSpPr>
        <p:spPr>
          <a:xfrm>
            <a:off x="5473032" y="55345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t>FAQ</a:t>
            </a:r>
          </a:p>
        </p:txBody>
      </p:sp>
      <p:sp>
        <p:nvSpPr>
          <p:cNvPr id="8" name="Action Button: Go to End 7">
            <a:hlinkClick r:id="" action="ppaction://hlinkshowjump?jump=nextslide" highlightClick="1"/>
            <a:extLst>
              <a:ext uri="{FF2B5EF4-FFF2-40B4-BE49-F238E27FC236}">
                <a16:creationId xmlns:a16="http://schemas.microsoft.com/office/drawing/2014/main" id="{150EBDC2-A662-4DCD-A405-095C5977CD1E}"/>
              </a:ext>
            </a:extLst>
          </p:cNvPr>
          <p:cNvSpPr/>
          <p:nvPr/>
        </p:nvSpPr>
        <p:spPr>
          <a:xfrm>
            <a:off x="11546601" y="6320968"/>
            <a:ext cx="516368" cy="466806"/>
          </a:xfrm>
          <a:prstGeom prst="actionButtonEnd">
            <a:avLst/>
          </a:prstGeom>
          <a:solidFill>
            <a:srgbClr val="68F75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t>
            </a:r>
          </a:p>
        </p:txBody>
      </p:sp>
    </p:spTree>
    <p:extLst>
      <p:ext uri="{BB962C8B-B14F-4D97-AF65-F5344CB8AC3E}">
        <p14:creationId xmlns:p14="http://schemas.microsoft.com/office/powerpoint/2010/main" val="1648464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F0CD41-2DDB-40F5-88CA-AB671C5B7E60}"/>
              </a:ext>
            </a:extLst>
          </p:cNvPr>
          <p:cNvSpPr txBox="1"/>
          <p:nvPr/>
        </p:nvSpPr>
        <p:spPr>
          <a:xfrm>
            <a:off x="820822" y="1930400"/>
            <a:ext cx="11486146" cy="20005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rgbClr val="C00000"/>
                </a:solidFill>
                <a:latin typeface="Arial"/>
                <a:cs typeface="Arial"/>
              </a:rPr>
              <a:t>Are tests available online?</a:t>
            </a:r>
            <a:r>
              <a:rPr lang="en-US" sz="2000" dirty="0">
                <a:solidFill>
                  <a:srgbClr val="C00000"/>
                </a:solidFill>
                <a:latin typeface="Arial"/>
                <a:cs typeface="Arial"/>
              </a:rPr>
              <a:t> ​</a:t>
            </a:r>
            <a:endParaRPr lang="en-US" sz="2000" b="1" dirty="0">
              <a:solidFill>
                <a:srgbClr val="C00000"/>
              </a:solidFill>
              <a:latin typeface="Arial"/>
              <a:cs typeface="Arial"/>
            </a:endParaRPr>
          </a:p>
          <a:p>
            <a:r>
              <a:rPr lang="en-US" b="1" dirty="0">
                <a:latin typeface="Arial"/>
                <a:cs typeface="Arial"/>
              </a:rPr>
              <a:t>Yes. There will be a pre-assessment, post assessment and some quizzes throughout the course. Students may be asked to sign an ethical agreement saying they will not copy or share their exam, and that the person taking the test is the person registered for the course. Tests may be timed, monitored through zoom. </a:t>
            </a:r>
          </a:p>
          <a:p>
            <a:endParaRPr lang="en-US" b="1" dirty="0">
              <a:latin typeface="Calibri"/>
              <a:cs typeface="Calibri"/>
            </a:endParaRPr>
          </a:p>
          <a:p>
            <a:endParaRPr lang="en-US" sz="1400" b="1" dirty="0"/>
          </a:p>
        </p:txBody>
      </p:sp>
      <p:sp>
        <p:nvSpPr>
          <p:cNvPr id="3" name="TextBox 2">
            <a:extLst>
              <a:ext uri="{FF2B5EF4-FFF2-40B4-BE49-F238E27FC236}">
                <a16:creationId xmlns:a16="http://schemas.microsoft.com/office/drawing/2014/main" id="{4335F808-E54F-434C-A2D8-0A288EF81052}"/>
              </a:ext>
            </a:extLst>
          </p:cNvPr>
          <p:cNvSpPr txBox="1"/>
          <p:nvPr/>
        </p:nvSpPr>
        <p:spPr>
          <a:xfrm>
            <a:off x="5192295" y="66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t>FAQ</a:t>
            </a:r>
          </a:p>
        </p:txBody>
      </p:sp>
      <p:pic>
        <p:nvPicPr>
          <p:cNvPr id="5" name="Graphic 4" descr="House">
            <a:hlinkClick r:id="rId2" action="ppaction://hlinksldjump"/>
            <a:extLst>
              <a:ext uri="{FF2B5EF4-FFF2-40B4-BE49-F238E27FC236}">
                <a16:creationId xmlns:a16="http://schemas.microsoft.com/office/drawing/2014/main" id="{B365DDCE-4CCB-4FB8-AAD1-7171084CAD6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70763" y="5911975"/>
            <a:ext cx="607257" cy="607257"/>
          </a:xfrm>
          <a:prstGeom prst="rect">
            <a:avLst/>
          </a:prstGeom>
        </p:spPr>
      </p:pic>
    </p:spTree>
    <p:extLst>
      <p:ext uri="{BB962C8B-B14F-4D97-AF65-F5344CB8AC3E}">
        <p14:creationId xmlns:p14="http://schemas.microsoft.com/office/powerpoint/2010/main" val="25270459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8A696-4866-4606-97F4-E5FDFF1E0380}"/>
              </a:ext>
            </a:extLst>
          </p:cNvPr>
          <p:cNvSpPr>
            <a:spLocks noGrp="1"/>
          </p:cNvSpPr>
          <p:nvPr>
            <p:ph type="ctrTitle"/>
          </p:nvPr>
        </p:nvSpPr>
        <p:spPr>
          <a:xfrm>
            <a:off x="792480" y="191970"/>
            <a:ext cx="9144000" cy="782637"/>
          </a:xfrm>
        </p:spPr>
        <p:txBody>
          <a:bodyPr>
            <a:normAutofit fontScale="90000"/>
          </a:bodyPr>
          <a:lstStyle/>
          <a:p>
            <a:r>
              <a:rPr lang="en-US" dirty="0"/>
              <a:t>Jewelry</a:t>
            </a:r>
          </a:p>
        </p:txBody>
      </p:sp>
      <p:sp>
        <p:nvSpPr>
          <p:cNvPr id="3" name="Subtitle 2">
            <a:extLst>
              <a:ext uri="{FF2B5EF4-FFF2-40B4-BE49-F238E27FC236}">
                <a16:creationId xmlns:a16="http://schemas.microsoft.com/office/drawing/2014/main" id="{C2288DFC-5F5D-4658-B58E-341F983BAFCF}"/>
              </a:ext>
            </a:extLst>
          </p:cNvPr>
          <p:cNvSpPr>
            <a:spLocks noGrp="1"/>
          </p:cNvSpPr>
          <p:nvPr>
            <p:ph type="subTitle" idx="1"/>
          </p:nvPr>
        </p:nvSpPr>
        <p:spPr>
          <a:xfrm>
            <a:off x="830580" y="1003763"/>
            <a:ext cx="11193780" cy="5399404"/>
          </a:xfrm>
        </p:spPr>
        <p:txBody>
          <a:bodyPr/>
          <a:lstStyle/>
          <a:p>
            <a:endParaRPr lang="en-US" dirty="0"/>
          </a:p>
        </p:txBody>
      </p:sp>
      <p:sp>
        <p:nvSpPr>
          <p:cNvPr id="4" name="Action Button: Go Forward or Next 3">
            <a:hlinkClick r:id="rId2" action="ppaction://hlinksldjump" highlightClick="1"/>
            <a:extLst>
              <a:ext uri="{FF2B5EF4-FFF2-40B4-BE49-F238E27FC236}">
                <a16:creationId xmlns:a16="http://schemas.microsoft.com/office/drawing/2014/main" id="{74EFA39E-683E-48DA-9FE8-64A7E1DC03FB}"/>
              </a:ext>
            </a:extLst>
          </p:cNvPr>
          <p:cNvSpPr/>
          <p:nvPr/>
        </p:nvSpPr>
        <p:spPr>
          <a:xfrm>
            <a:off x="3908392" y="1682337"/>
            <a:ext cx="978407" cy="609241"/>
          </a:xfrm>
          <a:prstGeom prst="actionButtonForwardNex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337F157-B5BE-4154-AE1E-829128C80C49}"/>
              </a:ext>
            </a:extLst>
          </p:cNvPr>
          <p:cNvSpPr txBox="1"/>
          <p:nvPr/>
        </p:nvSpPr>
        <p:spPr>
          <a:xfrm>
            <a:off x="5638800" y="2979420"/>
            <a:ext cx="914400" cy="914400"/>
          </a:xfrm>
          <a:prstGeom prst="rect">
            <a:avLst/>
          </a:prstGeom>
          <a:noFill/>
        </p:spPr>
        <p:txBody>
          <a:bodyPr wrap="square" rtlCol="0">
            <a:spAutoFit/>
          </a:bodyPr>
          <a:lstStyle/>
          <a:p>
            <a:endParaRPr lang="en-US" dirty="0"/>
          </a:p>
        </p:txBody>
      </p:sp>
      <p:sp>
        <p:nvSpPr>
          <p:cNvPr id="7" name="TextBox 6">
            <a:extLst>
              <a:ext uri="{FF2B5EF4-FFF2-40B4-BE49-F238E27FC236}">
                <a16:creationId xmlns:a16="http://schemas.microsoft.com/office/drawing/2014/main" id="{F77503FB-E3E3-41AE-9885-12977013A944}"/>
              </a:ext>
            </a:extLst>
          </p:cNvPr>
          <p:cNvSpPr txBox="1"/>
          <p:nvPr/>
        </p:nvSpPr>
        <p:spPr>
          <a:xfrm>
            <a:off x="5638800" y="2979420"/>
            <a:ext cx="914400" cy="914400"/>
          </a:xfrm>
          <a:prstGeom prst="rect">
            <a:avLst/>
          </a:prstGeom>
          <a:noFill/>
        </p:spPr>
        <p:txBody>
          <a:bodyPr wrap="square" rtlCol="0">
            <a:spAutoFit/>
          </a:bodyPr>
          <a:lstStyle/>
          <a:p>
            <a:endParaRPr lang="en-US" dirty="0"/>
          </a:p>
        </p:txBody>
      </p:sp>
      <p:sp>
        <p:nvSpPr>
          <p:cNvPr id="8" name="TextBox 7">
            <a:extLst>
              <a:ext uri="{FF2B5EF4-FFF2-40B4-BE49-F238E27FC236}">
                <a16:creationId xmlns:a16="http://schemas.microsoft.com/office/drawing/2014/main" id="{5AB1A83C-DFC9-4953-9413-CD070691BBE4}"/>
              </a:ext>
            </a:extLst>
          </p:cNvPr>
          <p:cNvSpPr txBox="1"/>
          <p:nvPr/>
        </p:nvSpPr>
        <p:spPr>
          <a:xfrm>
            <a:off x="6644259" y="1448577"/>
            <a:ext cx="3509589" cy="830997"/>
          </a:xfrm>
          <a:prstGeom prst="rect">
            <a:avLst/>
          </a:prstGeom>
          <a:noFill/>
        </p:spPr>
        <p:txBody>
          <a:bodyPr wrap="square" rtlCol="0">
            <a:spAutoFit/>
          </a:bodyPr>
          <a:lstStyle/>
          <a:p>
            <a:r>
              <a:rPr lang="en-US" sz="2400" b="1" dirty="0">
                <a:latin typeface="Roboto"/>
              </a:rPr>
              <a:t>Course syllabus</a:t>
            </a:r>
          </a:p>
          <a:p>
            <a:r>
              <a:rPr lang="en-US" sz="2400" b="1" dirty="0" err="1">
                <a:latin typeface="Roboto"/>
              </a:rPr>
              <a:t>programa</a:t>
            </a:r>
            <a:r>
              <a:rPr lang="en-US" sz="2400" b="1" dirty="0">
                <a:latin typeface="Roboto"/>
              </a:rPr>
              <a:t> del </a:t>
            </a:r>
            <a:r>
              <a:rPr lang="en-US" sz="2400" b="1" dirty="0" err="1">
                <a:latin typeface="Roboto"/>
              </a:rPr>
              <a:t>curso</a:t>
            </a:r>
            <a:endParaRPr lang="en-US" sz="2400" b="1" dirty="0">
              <a:latin typeface="Roboto"/>
            </a:endParaRPr>
          </a:p>
        </p:txBody>
      </p:sp>
      <p:sp>
        <p:nvSpPr>
          <p:cNvPr id="10" name="TextBox 9">
            <a:extLst>
              <a:ext uri="{FF2B5EF4-FFF2-40B4-BE49-F238E27FC236}">
                <a16:creationId xmlns:a16="http://schemas.microsoft.com/office/drawing/2014/main" id="{003AEB3B-C185-4FF2-89F5-373A528E8924}"/>
              </a:ext>
            </a:extLst>
          </p:cNvPr>
          <p:cNvSpPr txBox="1"/>
          <p:nvPr/>
        </p:nvSpPr>
        <p:spPr>
          <a:xfrm>
            <a:off x="1029080" y="2969180"/>
            <a:ext cx="2639185" cy="707886"/>
          </a:xfrm>
          <a:prstGeom prst="rect">
            <a:avLst/>
          </a:prstGeom>
          <a:noFill/>
        </p:spPr>
        <p:txBody>
          <a:bodyPr wrap="square" rtlCol="0">
            <a:spAutoFit/>
          </a:bodyPr>
          <a:lstStyle/>
          <a:p>
            <a:r>
              <a:rPr lang="en-US" sz="2000" b="1" dirty="0">
                <a:latin typeface="Roboto"/>
              </a:rPr>
              <a:t>Supply list</a:t>
            </a:r>
          </a:p>
          <a:p>
            <a:r>
              <a:rPr lang="en-US" sz="2000" b="1" dirty="0" err="1">
                <a:latin typeface="Roboto"/>
              </a:rPr>
              <a:t>lista</a:t>
            </a:r>
            <a:r>
              <a:rPr lang="en-US" sz="2000" b="1" dirty="0">
                <a:latin typeface="Roboto"/>
              </a:rPr>
              <a:t> de </a:t>
            </a:r>
            <a:r>
              <a:rPr lang="en-US" sz="2000" b="1" dirty="0" err="1">
                <a:latin typeface="Roboto"/>
              </a:rPr>
              <a:t>suministros</a:t>
            </a:r>
            <a:endParaRPr lang="en-US" sz="2000" b="1" dirty="0">
              <a:latin typeface="Roboto"/>
            </a:endParaRPr>
          </a:p>
        </p:txBody>
      </p:sp>
      <p:sp>
        <p:nvSpPr>
          <p:cNvPr id="12" name="TextBox 11">
            <a:extLst>
              <a:ext uri="{FF2B5EF4-FFF2-40B4-BE49-F238E27FC236}">
                <a16:creationId xmlns:a16="http://schemas.microsoft.com/office/drawing/2014/main" id="{7928139A-8A8C-45C2-8A3B-5FE0E8733EDE}"/>
              </a:ext>
            </a:extLst>
          </p:cNvPr>
          <p:cNvSpPr txBox="1"/>
          <p:nvPr/>
        </p:nvSpPr>
        <p:spPr>
          <a:xfrm>
            <a:off x="1102039" y="1589131"/>
            <a:ext cx="2360301" cy="1107996"/>
          </a:xfrm>
          <a:prstGeom prst="rect">
            <a:avLst/>
          </a:prstGeom>
          <a:noFill/>
        </p:spPr>
        <p:txBody>
          <a:bodyPr wrap="square" rtlCol="0">
            <a:spAutoFit/>
          </a:bodyPr>
          <a:lstStyle/>
          <a:p>
            <a:r>
              <a:rPr lang="en-US" sz="2400" b="1" dirty="0">
                <a:latin typeface="Roboto"/>
              </a:rPr>
              <a:t>Introduction</a:t>
            </a:r>
          </a:p>
          <a:p>
            <a:r>
              <a:rPr lang="en-US" sz="2400" b="1" dirty="0" err="1">
                <a:latin typeface="Roboto"/>
              </a:rPr>
              <a:t>Introducción</a:t>
            </a:r>
            <a:endParaRPr lang="en-US" sz="2400" b="1" dirty="0">
              <a:latin typeface="Roboto"/>
            </a:endParaRPr>
          </a:p>
          <a:p>
            <a:endParaRPr lang="en-US" dirty="0"/>
          </a:p>
        </p:txBody>
      </p:sp>
      <p:sp>
        <p:nvSpPr>
          <p:cNvPr id="13" name="Action Button: Go Forward or Next 12">
            <a:hlinkClick r:id="rId3" action="ppaction://hlinksldjump" highlightClick="1"/>
            <a:extLst>
              <a:ext uri="{FF2B5EF4-FFF2-40B4-BE49-F238E27FC236}">
                <a16:creationId xmlns:a16="http://schemas.microsoft.com/office/drawing/2014/main" id="{A06E9F86-B400-473A-9D7B-02E2EE0E51C8}"/>
              </a:ext>
            </a:extLst>
          </p:cNvPr>
          <p:cNvSpPr/>
          <p:nvPr/>
        </p:nvSpPr>
        <p:spPr>
          <a:xfrm>
            <a:off x="10383966" y="1477000"/>
            <a:ext cx="977454" cy="655320"/>
          </a:xfrm>
          <a:prstGeom prst="actionButtonForwardNex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ction Button: Go Forward or Next 13">
            <a:hlinkClick r:id="rId4" action="ppaction://hlinksldjump" highlightClick="1"/>
            <a:extLst>
              <a:ext uri="{FF2B5EF4-FFF2-40B4-BE49-F238E27FC236}">
                <a16:creationId xmlns:a16="http://schemas.microsoft.com/office/drawing/2014/main" id="{470653BB-9D55-436A-BFD9-4A88A19EDE5D}"/>
              </a:ext>
            </a:extLst>
          </p:cNvPr>
          <p:cNvSpPr/>
          <p:nvPr/>
        </p:nvSpPr>
        <p:spPr>
          <a:xfrm>
            <a:off x="3920469" y="3036055"/>
            <a:ext cx="914400" cy="609242"/>
          </a:xfrm>
          <a:prstGeom prst="actionButtonForwardNex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5">
            <a:extLst>
              <a:ext uri="{FF2B5EF4-FFF2-40B4-BE49-F238E27FC236}">
                <a16:creationId xmlns:a16="http://schemas.microsoft.com/office/drawing/2014/main" id="{D679A305-3C44-4E17-8CB8-C23643024B64}"/>
              </a:ext>
            </a:extLst>
          </p:cNvPr>
          <p:cNvSpPr>
            <a:spLocks noChangeArrowheads="1"/>
          </p:cNvSpPr>
          <p:nvPr/>
        </p:nvSpPr>
        <p:spPr bwMode="auto">
          <a:xfrm>
            <a:off x="7421879" y="2616915"/>
            <a:ext cx="2376677" cy="70340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2400" b="1" i="0" u="none" strike="noStrike" cap="none" normalizeH="0" baseline="0" dirty="0">
                <a:ln>
                  <a:noFill/>
                </a:ln>
                <a:solidFill>
                  <a:srgbClr val="222222"/>
                </a:solidFill>
                <a:effectLst/>
                <a:latin typeface="Roboto"/>
              </a:rPr>
              <a:t>proyec</a:t>
            </a:r>
            <a:r>
              <a:rPr kumimoji="0" lang="es-ES" altLang="en-US" sz="2400" b="1" i="0" u="none" strike="noStrike" cap="none" normalizeH="0" baseline="0" dirty="0">
                <a:ln>
                  <a:noFill/>
                </a:ln>
                <a:solidFill>
                  <a:srgbClr val="222222"/>
                </a:solidFill>
                <a:effectLst/>
                <a:latin typeface="Roboto"/>
                <a:cs typeface="Arial" panose="020B0604020202020204" pitchFamily="34" charset="0"/>
              </a:rPr>
              <a:t>tos</a:t>
            </a:r>
            <a:r>
              <a:rPr kumimoji="0" lang="es-ES" altLang="en-US" sz="2400" b="1" i="0" u="none" strike="noStrike" cap="none" normalizeH="0" baseline="0" dirty="0">
                <a:ln>
                  <a:noFill/>
                </a:ln>
                <a:solidFill>
                  <a:schemeClr val="tx1"/>
                </a:solidFill>
                <a:effectLst/>
                <a:latin typeface="Roboto"/>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lang="es-ES" altLang="en-US" sz="2400" b="1" dirty="0" err="1">
                <a:latin typeface="Roboto"/>
                <a:cs typeface="Arial" panose="020B0604020202020204" pitchFamily="34" charset="0"/>
              </a:rPr>
              <a:t>Projects</a:t>
            </a:r>
            <a:endParaRPr kumimoji="0" lang="es-ES" altLang="en-US" sz="2400" b="1" i="0" u="none" strike="noStrike" cap="none" normalizeH="0" baseline="0" dirty="0">
              <a:ln>
                <a:noFill/>
              </a:ln>
              <a:solidFill>
                <a:schemeClr val="tx1"/>
              </a:solidFill>
              <a:effectLst/>
              <a:latin typeface="Roboto"/>
              <a:cs typeface="Arial" panose="020B0604020202020204" pitchFamily="34" charset="0"/>
            </a:endParaRPr>
          </a:p>
        </p:txBody>
      </p:sp>
      <p:sp>
        <p:nvSpPr>
          <p:cNvPr id="28" name="Action Button: Go Forward or Next 27">
            <a:hlinkClick r:id="rId5" action="ppaction://hlinksldjump" highlightClick="1"/>
            <a:extLst>
              <a:ext uri="{FF2B5EF4-FFF2-40B4-BE49-F238E27FC236}">
                <a16:creationId xmlns:a16="http://schemas.microsoft.com/office/drawing/2014/main" id="{4076E062-39F4-429B-9D62-EC1A219BE4BF}"/>
              </a:ext>
            </a:extLst>
          </p:cNvPr>
          <p:cNvSpPr/>
          <p:nvPr/>
        </p:nvSpPr>
        <p:spPr>
          <a:xfrm flipV="1">
            <a:off x="10240899" y="2644758"/>
            <a:ext cx="1120521" cy="675566"/>
          </a:xfrm>
          <a:prstGeom prst="actionButtonForwardNex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ction Button: Go Forward or Next 28">
            <a:hlinkClick r:id="rId6" action="ppaction://hlinksldjump" highlightClick="1"/>
            <a:extLst>
              <a:ext uri="{FF2B5EF4-FFF2-40B4-BE49-F238E27FC236}">
                <a16:creationId xmlns:a16="http://schemas.microsoft.com/office/drawing/2014/main" id="{87D02C18-D5A8-4A73-9418-C7066EC31670}"/>
              </a:ext>
            </a:extLst>
          </p:cNvPr>
          <p:cNvSpPr/>
          <p:nvPr/>
        </p:nvSpPr>
        <p:spPr>
          <a:xfrm rot="10800000" flipH="1">
            <a:off x="3894390" y="4105486"/>
            <a:ext cx="914400" cy="60924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D2C64890-5B3C-4C79-9C9D-2F5DD99A786C}"/>
              </a:ext>
            </a:extLst>
          </p:cNvPr>
          <p:cNvSpPr txBox="1"/>
          <p:nvPr/>
        </p:nvSpPr>
        <p:spPr>
          <a:xfrm>
            <a:off x="1303020" y="4206386"/>
            <a:ext cx="1805940" cy="830997"/>
          </a:xfrm>
          <a:prstGeom prst="rect">
            <a:avLst/>
          </a:prstGeom>
          <a:noFill/>
        </p:spPr>
        <p:txBody>
          <a:bodyPr wrap="square" rtlCol="0">
            <a:spAutoFit/>
          </a:bodyPr>
          <a:lstStyle/>
          <a:p>
            <a:r>
              <a:rPr lang="en-US" sz="2400" b="1" dirty="0">
                <a:latin typeface="Roboto"/>
              </a:rPr>
              <a:t>Task</a:t>
            </a:r>
            <a:br>
              <a:rPr lang="en-US" sz="2400" b="1" dirty="0">
                <a:latin typeface="Roboto"/>
              </a:rPr>
            </a:br>
            <a:r>
              <a:rPr lang="en-US" sz="2400" b="1" dirty="0" err="1">
                <a:latin typeface="Roboto"/>
              </a:rPr>
              <a:t>Tareas</a:t>
            </a:r>
            <a:endParaRPr lang="en-US" sz="2400" b="1" dirty="0">
              <a:latin typeface="Roboto"/>
            </a:endParaRPr>
          </a:p>
        </p:txBody>
      </p:sp>
      <p:sp>
        <p:nvSpPr>
          <p:cNvPr id="34" name="Action Button: Go Forward or Next 33">
            <a:hlinkClick r:id="rId5" action="ppaction://hlinksldjump" highlightClick="1"/>
            <a:extLst>
              <a:ext uri="{FF2B5EF4-FFF2-40B4-BE49-F238E27FC236}">
                <a16:creationId xmlns:a16="http://schemas.microsoft.com/office/drawing/2014/main" id="{331ED33A-4E20-4D10-B284-052ABB81E925}"/>
              </a:ext>
            </a:extLst>
          </p:cNvPr>
          <p:cNvSpPr/>
          <p:nvPr/>
        </p:nvSpPr>
        <p:spPr>
          <a:xfrm>
            <a:off x="10279951" y="3898866"/>
            <a:ext cx="1042416" cy="675566"/>
          </a:xfrm>
          <a:prstGeom prst="actionButtonForwardNex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DCF92164-CEC4-4A7F-9DFF-A2150BF0AA72}"/>
              </a:ext>
            </a:extLst>
          </p:cNvPr>
          <p:cNvSpPr txBox="1"/>
          <p:nvPr/>
        </p:nvSpPr>
        <p:spPr>
          <a:xfrm>
            <a:off x="6935438" y="3866546"/>
            <a:ext cx="2962274" cy="707886"/>
          </a:xfrm>
          <a:prstGeom prst="rect">
            <a:avLst/>
          </a:prstGeom>
          <a:noFill/>
        </p:spPr>
        <p:txBody>
          <a:bodyPr wrap="square" rtlCol="0">
            <a:spAutoFit/>
          </a:bodyPr>
          <a:lstStyle/>
          <a:p>
            <a:r>
              <a:rPr lang="en-US" sz="2000" b="1" dirty="0">
                <a:latin typeface="Roboto"/>
              </a:rPr>
              <a:t>Due  dates</a:t>
            </a:r>
            <a:br>
              <a:rPr lang="en-US" sz="2000" b="1" dirty="0">
                <a:latin typeface="Roboto"/>
              </a:rPr>
            </a:br>
            <a:r>
              <a:rPr lang="en-US" sz="2000" b="1" dirty="0" err="1">
                <a:latin typeface="Roboto"/>
              </a:rPr>
              <a:t>fechas</a:t>
            </a:r>
            <a:r>
              <a:rPr lang="en-US" sz="2000" b="1" dirty="0">
                <a:latin typeface="Roboto"/>
              </a:rPr>
              <a:t> de </a:t>
            </a:r>
            <a:r>
              <a:rPr lang="en-US" sz="2000" b="1" dirty="0" err="1">
                <a:latin typeface="Roboto"/>
              </a:rPr>
              <a:t>vencimiento</a:t>
            </a:r>
            <a:endParaRPr lang="en-US" sz="2000" b="1" dirty="0">
              <a:latin typeface="Roboto"/>
            </a:endParaRPr>
          </a:p>
        </p:txBody>
      </p:sp>
      <p:pic>
        <p:nvPicPr>
          <p:cNvPr id="38" name="Graphic 37" descr="House">
            <a:hlinkClick r:id="rId7" action="ppaction://hlinksldjump"/>
            <a:extLst>
              <a:ext uri="{FF2B5EF4-FFF2-40B4-BE49-F238E27FC236}">
                <a16:creationId xmlns:a16="http://schemas.microsoft.com/office/drawing/2014/main" id="{DA557AD2-E051-43F4-B03E-030097DC4B3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2823" y="5856536"/>
            <a:ext cx="607257" cy="607257"/>
          </a:xfrm>
          <a:prstGeom prst="rect">
            <a:avLst/>
          </a:prstGeom>
        </p:spPr>
      </p:pic>
      <p:sp>
        <p:nvSpPr>
          <p:cNvPr id="39" name="Action Button: Go Forward or Next 38">
            <a:hlinkClick r:id="rId10" action="ppaction://hlinksldjump" highlightClick="1"/>
            <a:extLst>
              <a:ext uri="{FF2B5EF4-FFF2-40B4-BE49-F238E27FC236}">
                <a16:creationId xmlns:a16="http://schemas.microsoft.com/office/drawing/2014/main" id="{4A0B8F18-BE80-4802-8293-E3647A5AF94F}"/>
              </a:ext>
            </a:extLst>
          </p:cNvPr>
          <p:cNvSpPr/>
          <p:nvPr/>
        </p:nvSpPr>
        <p:spPr>
          <a:xfrm>
            <a:off x="3912181" y="5348858"/>
            <a:ext cx="914401" cy="609241"/>
          </a:xfrm>
          <a:prstGeom prst="actionButtonForwardNex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8211973B-D2A4-470E-8780-753D2C4810AD}"/>
              </a:ext>
            </a:extLst>
          </p:cNvPr>
          <p:cNvSpPr txBox="1"/>
          <p:nvPr/>
        </p:nvSpPr>
        <p:spPr>
          <a:xfrm>
            <a:off x="1303020" y="5329168"/>
            <a:ext cx="1958340" cy="830997"/>
          </a:xfrm>
          <a:prstGeom prst="rect">
            <a:avLst/>
          </a:prstGeom>
          <a:noFill/>
        </p:spPr>
        <p:txBody>
          <a:bodyPr wrap="square" rtlCol="0">
            <a:spAutoFit/>
          </a:bodyPr>
          <a:lstStyle/>
          <a:p>
            <a:r>
              <a:rPr lang="en-US" sz="2400" b="1" dirty="0">
                <a:latin typeface="Roboto"/>
              </a:rPr>
              <a:t>Zoom    </a:t>
            </a:r>
            <a:r>
              <a:rPr lang="en-US" sz="2400" b="1" dirty="0" err="1">
                <a:latin typeface="Roboto"/>
              </a:rPr>
              <a:t>enfocar</a:t>
            </a:r>
            <a:endParaRPr lang="en-US" sz="2400" b="1" dirty="0">
              <a:latin typeface="Roboto"/>
            </a:endParaRPr>
          </a:p>
        </p:txBody>
      </p:sp>
      <p:sp>
        <p:nvSpPr>
          <p:cNvPr id="42" name="Action Button: Go Forward or Next 41">
            <a:hlinkClick r:id="rId11" action="ppaction://hlinksldjump" highlightClick="1"/>
            <a:extLst>
              <a:ext uri="{FF2B5EF4-FFF2-40B4-BE49-F238E27FC236}">
                <a16:creationId xmlns:a16="http://schemas.microsoft.com/office/drawing/2014/main" id="{E3FB6246-398A-493C-B917-7B8EEC561D0D}"/>
              </a:ext>
            </a:extLst>
          </p:cNvPr>
          <p:cNvSpPr/>
          <p:nvPr/>
        </p:nvSpPr>
        <p:spPr>
          <a:xfrm>
            <a:off x="10319004" y="5095999"/>
            <a:ext cx="1042416" cy="785600"/>
          </a:xfrm>
          <a:prstGeom prst="actionButtonForwardNext">
            <a:avLst/>
          </a:prstGeom>
          <a:solidFill>
            <a:srgbClr val="F802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B51AB94B-C850-4D38-9B55-F9453AC81144}"/>
              </a:ext>
            </a:extLst>
          </p:cNvPr>
          <p:cNvSpPr txBox="1"/>
          <p:nvPr/>
        </p:nvSpPr>
        <p:spPr>
          <a:xfrm>
            <a:off x="7609334" y="5144502"/>
            <a:ext cx="1656585" cy="523220"/>
          </a:xfrm>
          <a:prstGeom prst="rect">
            <a:avLst/>
          </a:prstGeom>
          <a:noFill/>
        </p:spPr>
        <p:txBody>
          <a:bodyPr wrap="square" rtlCol="0">
            <a:spAutoFit/>
          </a:bodyPr>
          <a:lstStyle/>
          <a:p>
            <a:r>
              <a:rPr lang="en-US" sz="2800" b="1" dirty="0">
                <a:latin typeface="Roboto"/>
              </a:rPr>
              <a:t>videos</a:t>
            </a:r>
          </a:p>
        </p:txBody>
      </p:sp>
    </p:spTree>
    <p:extLst>
      <p:ext uri="{BB962C8B-B14F-4D97-AF65-F5344CB8AC3E}">
        <p14:creationId xmlns:p14="http://schemas.microsoft.com/office/powerpoint/2010/main" val="1946322102"/>
      </p:ext>
    </p:extLst>
  </p:cSld>
  <p:clrMapOvr>
    <a:masterClrMapping/>
  </p:clrMapOvr>
</p:sld>
</file>

<file path=ppt/theme/theme1.xml><?xml version="1.0" encoding="utf-8"?>
<a:theme xmlns:a="http://schemas.openxmlformats.org/drawingml/2006/main" name="GradientVTI">
  <a:themeElements>
    <a:clrScheme name="Gradient">
      <a:dk1>
        <a:sysClr val="windowText" lastClr="000000"/>
      </a:dk1>
      <a:lt1>
        <a:sysClr val="window" lastClr="FFFFFF"/>
      </a:lt1>
      <a:dk2>
        <a:srgbClr val="10013F"/>
      </a:dk2>
      <a:lt2>
        <a:srgbClr val="F2F0FF"/>
      </a:lt2>
      <a:accent1>
        <a:srgbClr val="814DFF"/>
      </a:accent1>
      <a:accent2>
        <a:srgbClr val="243FFF"/>
      </a:accent2>
      <a:accent3>
        <a:srgbClr val="FF83B6"/>
      </a:accent3>
      <a:accent4>
        <a:srgbClr val="FF9022"/>
      </a:accent4>
      <a:accent5>
        <a:srgbClr val="FF1F85"/>
      </a:accent5>
      <a:accent6>
        <a:srgbClr val="1A98FF"/>
      </a:accent6>
      <a:hlink>
        <a:srgbClr val="0563C1"/>
      </a:hlink>
      <a:folHlink>
        <a:srgbClr val="954F72"/>
      </a:folHlink>
    </a:clrScheme>
    <a:fontScheme name="Univers">
      <a:majorFont>
        <a:latin typeface="Univers"/>
        <a:ea typeface=""/>
        <a:cs typeface=""/>
      </a:majorFont>
      <a:minorFont>
        <a:latin typeface="Univer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VTI" id="{605F9078-86F9-4258-A3E1-F8EFF02AE8CC}" vid="{4848699B-BB01-41E3-9EC4-3D97DFE5292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BA4AD901C390A49AE9E9CD6D3200EE5" ma:contentTypeVersion="25" ma:contentTypeDescription="Create a new document." ma:contentTypeScope="" ma:versionID="db6ce8b4fd49a26008cec2e290ef77f0">
  <xsd:schema xmlns:xsd="http://www.w3.org/2001/XMLSchema" xmlns:xs="http://www.w3.org/2001/XMLSchema" xmlns:p="http://schemas.microsoft.com/office/2006/metadata/properties" xmlns:ns3="cc50c2e8-b527-4a92-8c47-e47898f02b3f" xmlns:ns4="73e18f4c-2d33-4e51-84b0-d0ab84e330b4" targetNamespace="http://schemas.microsoft.com/office/2006/metadata/properties" ma:root="true" ma:fieldsID="afe48955acd3c82888bd80c05ef65dbc" ns3:_="" ns4:_="">
    <xsd:import namespace="cc50c2e8-b527-4a92-8c47-e47898f02b3f"/>
    <xsd:import namespace="73e18f4c-2d33-4e51-84b0-d0ab84e330b4"/>
    <xsd:element name="properties">
      <xsd:complexType>
        <xsd:sequence>
          <xsd:element name="documentManagement">
            <xsd:complexType>
              <xsd:all>
                <xsd:element ref="ns3:NotebookType" minOccurs="0"/>
                <xsd:element ref="ns3:FolderType" minOccurs="0"/>
                <xsd:element ref="ns3:Owner" minOccurs="0"/>
                <xsd:element ref="ns3:DefaultSectionNames" minOccurs="0"/>
                <xsd:element ref="ns3:Templates" minOccurs="0"/>
                <xsd:element ref="ns3:CultureName" minOccurs="0"/>
                <xsd:element ref="ns3:AppVersion" minOccurs="0"/>
                <xsd:element ref="ns3:Teachers" minOccurs="0"/>
                <xsd:element ref="ns3:Students" minOccurs="0"/>
                <xsd:element ref="ns3:Student_Groups" minOccurs="0"/>
                <xsd:element ref="ns3:Invited_Teachers" minOccurs="0"/>
                <xsd:element ref="ns3:Invited_Students" minOccurs="0"/>
                <xsd:element ref="ns3:Self_Registration_Enabled" minOccurs="0"/>
                <xsd:element ref="ns3:Has_Teacher_Only_SectionGroup" minOccurs="0"/>
                <xsd:element ref="ns3:Is_Collaboration_Space_Locked" minOccurs="0"/>
                <xsd:element ref="ns4:SharedWithUsers" minOccurs="0"/>
                <xsd:element ref="ns4:SharedWithDetails" minOccurs="0"/>
                <xsd:element ref="ns4:SharingHintHash"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50c2e8-b527-4a92-8c47-e47898f02b3f" elementFormDefault="qualified">
    <xsd:import namespace="http://schemas.microsoft.com/office/2006/documentManagement/types"/>
    <xsd:import namespace="http://schemas.microsoft.com/office/infopath/2007/PartnerControls"/>
    <xsd:element name="NotebookType" ma:index="8" nillable="true" ma:displayName="Notebook Type" ma:internalName="NotebookType">
      <xsd:simpleType>
        <xsd:restriction base="dms:Text"/>
      </xsd:simpleType>
    </xsd:element>
    <xsd:element name="FolderType" ma:index="9" nillable="true" ma:displayName="Folder Type" ma:internalName="FolderType">
      <xsd:simpleType>
        <xsd:restriction base="dms:Text"/>
      </xsd:simpleType>
    </xsd:element>
    <xsd:element name="Owner" ma:index="10"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efaultSectionNames" ma:index="11" nillable="true" ma:displayName="Default Section Names" ma:internalName="DefaultSectionNames">
      <xsd:simpleType>
        <xsd:restriction base="dms:Note">
          <xsd:maxLength value="255"/>
        </xsd:restriction>
      </xsd:simpleType>
    </xsd:element>
    <xsd:element name="Templates" ma:index="12" nillable="true" ma:displayName="Templates" ma:internalName="Templates">
      <xsd:simpleType>
        <xsd:restriction base="dms:Note">
          <xsd:maxLength value="255"/>
        </xsd:restriction>
      </xsd:simpleType>
    </xsd:element>
    <xsd:element name="CultureName" ma:index="13" nillable="true" ma:displayName="Culture Name" ma:internalName="CultureName">
      <xsd:simpleType>
        <xsd:restriction base="dms:Text"/>
      </xsd:simpleType>
    </xsd:element>
    <xsd:element name="AppVersion" ma:index="14" nillable="true" ma:displayName="App Version" ma:internalName="AppVersion">
      <xsd:simpleType>
        <xsd:restriction base="dms:Text"/>
      </xsd:simpleType>
    </xsd:element>
    <xsd:element name="Teachers" ma:index="15"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16"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17"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Teachers" ma:index="18" nillable="true" ma:displayName="Invited Teachers" ma:internalName="Invited_Teachers">
      <xsd:simpleType>
        <xsd:restriction base="dms:Note">
          <xsd:maxLength value="255"/>
        </xsd:restriction>
      </xsd:simpleType>
    </xsd:element>
    <xsd:element name="Invited_Students" ma:index="19" nillable="true" ma:displayName="Invited Students" ma:internalName="Invited_Students">
      <xsd:simpleType>
        <xsd:restriction base="dms:Note">
          <xsd:maxLength value="255"/>
        </xsd:restriction>
      </xsd:simpleType>
    </xsd:element>
    <xsd:element name="Self_Registration_Enabled" ma:index="20" nillable="true" ma:displayName="Self Registration Enabled" ma:internalName="Self_Registration_Enabled">
      <xsd:simpleType>
        <xsd:restriction base="dms:Boolean"/>
      </xsd:simpleType>
    </xsd:element>
    <xsd:element name="Has_Teacher_Only_SectionGroup" ma:index="21" nillable="true" ma:displayName="Has Teacher Only SectionGroup" ma:internalName="Has_Teacher_Only_SectionGroup">
      <xsd:simpleType>
        <xsd:restriction base="dms:Boolean"/>
      </xsd:simpleType>
    </xsd:element>
    <xsd:element name="Is_Collaboration_Space_Locked" ma:index="22" nillable="true" ma:displayName="Is Collaboration Space Locked" ma:internalName="Is_Collaboration_Space_Locked">
      <xsd:simpleType>
        <xsd:restriction base="dms:Boolean"/>
      </xsd:simpleType>
    </xsd:element>
    <xsd:element name="MediaServiceMetadata" ma:index="26" nillable="true" ma:displayName="MediaServiceMetadata" ma:description="" ma:hidden="true" ma:internalName="MediaServiceMetadata" ma:readOnly="true">
      <xsd:simpleType>
        <xsd:restriction base="dms:Note"/>
      </xsd:simpleType>
    </xsd:element>
    <xsd:element name="MediaServiceFastMetadata" ma:index="27" nillable="true" ma:displayName="MediaServiceFastMetadata" ma:description="" ma:hidden="true" ma:internalName="MediaServiceFastMetadata" ma:readOnly="true">
      <xsd:simpleType>
        <xsd:restriction base="dms:Note"/>
      </xsd:simpleType>
    </xsd:element>
    <xsd:element name="MediaServiceDateTaken" ma:index="28" nillable="true" ma:displayName="MediaServiceDateTaken" ma:hidden="true" ma:internalName="MediaServiceDateTaken" ma:readOnly="true">
      <xsd:simpleType>
        <xsd:restriction base="dms:Text"/>
      </xsd:simpleType>
    </xsd:element>
    <xsd:element name="MediaServiceAutoTags" ma:index="29" nillable="true" ma:displayName="MediaServiceAutoTags" ma:internalName="MediaServiceAutoTags" ma:readOnly="true">
      <xsd:simpleType>
        <xsd:restriction base="dms:Text"/>
      </xsd:simpleType>
    </xsd:element>
    <xsd:element name="MediaServiceOCR" ma:index="30" nillable="true" ma:displayName="MediaServiceOCR" ma:internalName="MediaServiceOCR" ma:readOnly="true">
      <xsd:simpleType>
        <xsd:restriction base="dms:Note">
          <xsd:maxLength value="255"/>
        </xsd:restriction>
      </xsd:simpleType>
    </xsd:element>
    <xsd:element name="MediaServiceAutoKeyPoints" ma:index="31" nillable="true" ma:displayName="MediaServiceAutoKeyPoints" ma:hidden="true" ma:internalName="MediaServiceAutoKeyPoints" ma:readOnly="true">
      <xsd:simpleType>
        <xsd:restriction base="dms:Note"/>
      </xsd:simpleType>
    </xsd:element>
    <xsd:element name="MediaServiceKeyPoints" ma:index="32"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3e18f4c-2d33-4e51-84b0-d0ab84e330b4" elementFormDefault="qualified">
    <xsd:import namespace="http://schemas.microsoft.com/office/2006/documentManagement/types"/>
    <xsd:import namespace="http://schemas.microsoft.com/office/infopath/2007/PartnerControls"/>
    <xsd:element name="SharedWithUsers" ma:index="23"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Shared With Details" ma:description="" ma:internalName="SharedWithDetails" ma:readOnly="true">
      <xsd:simpleType>
        <xsd:restriction base="dms:Note">
          <xsd:maxLength value="255"/>
        </xsd:restriction>
      </xsd:simpleType>
    </xsd:element>
    <xsd:element name="SharingHintHash" ma:index="25" nillable="true" ma:displayName="Sharing Hint Hash" ma:descriptio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NotebookType xmlns="cc50c2e8-b527-4a92-8c47-e47898f02b3f" xsi:nil="true"/>
    <Teachers xmlns="cc50c2e8-b527-4a92-8c47-e47898f02b3f">
      <UserInfo>
        <DisplayName/>
        <AccountId xsi:nil="true"/>
        <AccountType/>
      </UserInfo>
    </Teachers>
    <Student_Groups xmlns="cc50c2e8-b527-4a92-8c47-e47898f02b3f">
      <UserInfo>
        <DisplayName/>
        <AccountId xsi:nil="true"/>
        <AccountType/>
      </UserInfo>
    </Student_Groups>
    <Invited_Teachers xmlns="cc50c2e8-b527-4a92-8c47-e47898f02b3f" xsi:nil="true"/>
    <DefaultSectionNames xmlns="cc50c2e8-b527-4a92-8c47-e47898f02b3f" xsi:nil="true"/>
    <Students xmlns="cc50c2e8-b527-4a92-8c47-e47898f02b3f">
      <UserInfo>
        <DisplayName/>
        <AccountId xsi:nil="true"/>
        <AccountType/>
      </UserInfo>
    </Students>
    <Invited_Students xmlns="cc50c2e8-b527-4a92-8c47-e47898f02b3f" xsi:nil="true"/>
    <Templates xmlns="cc50c2e8-b527-4a92-8c47-e47898f02b3f" xsi:nil="true"/>
    <Self_Registration_Enabled xmlns="cc50c2e8-b527-4a92-8c47-e47898f02b3f" xsi:nil="true"/>
    <Has_Teacher_Only_SectionGroup xmlns="cc50c2e8-b527-4a92-8c47-e47898f02b3f" xsi:nil="true"/>
    <FolderType xmlns="cc50c2e8-b527-4a92-8c47-e47898f02b3f" xsi:nil="true"/>
    <AppVersion xmlns="cc50c2e8-b527-4a92-8c47-e47898f02b3f" xsi:nil="true"/>
    <CultureName xmlns="cc50c2e8-b527-4a92-8c47-e47898f02b3f" xsi:nil="true"/>
    <Owner xmlns="cc50c2e8-b527-4a92-8c47-e47898f02b3f">
      <UserInfo>
        <DisplayName/>
        <AccountId xsi:nil="true"/>
        <AccountType/>
      </UserInfo>
    </Owner>
    <Is_Collaboration_Space_Locked xmlns="cc50c2e8-b527-4a92-8c47-e47898f02b3f"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9EC6237-5167-4F67-80C1-8BD9473578C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c50c2e8-b527-4a92-8c47-e47898f02b3f"/>
    <ds:schemaRef ds:uri="73e18f4c-2d33-4e51-84b0-d0ab84e330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A42B2F7-9CDD-4A80-82C0-DFE41B88A751}">
  <ds:schemaRefs>
    <ds:schemaRef ds:uri="http://schemas.microsoft.com/office/2006/documentManagement/types"/>
    <ds:schemaRef ds:uri="73e18f4c-2d33-4e51-84b0-d0ab84e330b4"/>
    <ds:schemaRef ds:uri="http://www.w3.org/XML/1998/namespace"/>
    <ds:schemaRef ds:uri="http://purl.org/dc/dcmitype/"/>
    <ds:schemaRef ds:uri="cc50c2e8-b527-4a92-8c47-e47898f02b3f"/>
    <ds:schemaRef ds:uri="http://purl.org/dc/elements/1.1/"/>
    <ds:schemaRef ds:uri="http://schemas.microsoft.com/office/infopath/2007/PartnerControls"/>
    <ds:schemaRef ds:uri="http://schemas.openxmlformats.org/package/2006/metadata/core-properties"/>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61ED90E2-B2DC-4E19-894F-61FF093846D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2940</TotalTime>
  <Words>1801</Words>
  <Application>Microsoft Office PowerPoint</Application>
  <PresentationFormat>Widescreen</PresentationFormat>
  <Paragraphs>328</Paragraphs>
  <Slides>48</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48</vt:i4>
      </vt:variant>
    </vt:vector>
  </HeadingPairs>
  <TitlesOfParts>
    <vt:vector size="55" baseType="lpstr">
      <vt:lpstr>Amienne</vt:lpstr>
      <vt:lpstr>Arial</vt:lpstr>
      <vt:lpstr>Calibri</vt:lpstr>
      <vt:lpstr>Roboto</vt:lpstr>
      <vt:lpstr>Times New Roman</vt:lpstr>
      <vt:lpstr>Univers</vt:lpstr>
      <vt:lpstr>GradientVTI</vt:lpstr>
      <vt:lpstr>Mrs. Brooks Careers Technical Fine Art Teacher Highland High School 678-8800 extension 8861</vt:lpstr>
      <vt:lpstr>Basic Art</vt:lpstr>
      <vt:lpstr>Symbol’s and their meaning</vt:lpstr>
      <vt:lpstr>PowerPoint Presentation</vt:lpstr>
      <vt:lpstr>PowerPoint Presentation</vt:lpstr>
      <vt:lpstr>PowerPoint Presentation</vt:lpstr>
      <vt:lpstr>PowerPoint Presentation</vt:lpstr>
      <vt:lpstr>PowerPoint Presentation</vt:lpstr>
      <vt:lpstr>Jewelry</vt:lpstr>
      <vt:lpstr>Basic art Syllabus</vt:lpstr>
      <vt:lpstr>Basic art Syllabus continued</vt:lpstr>
      <vt:lpstr>Basic art Syllabus continued</vt:lpstr>
      <vt:lpstr>Basic art Syllabus continued</vt:lpstr>
      <vt:lpstr>Basic art Syllabus continued</vt:lpstr>
      <vt:lpstr>Basic art Syllabus continued</vt:lpstr>
      <vt:lpstr>Jewelry Bead and Wire</vt:lpstr>
      <vt:lpstr>Jewelry Bead and Wire continued</vt:lpstr>
      <vt:lpstr>Jewelry Bead and Wire continued</vt:lpstr>
      <vt:lpstr>Jewelry Bead and Wire continued</vt:lpstr>
      <vt:lpstr>Jewelry Bead and Wire continued</vt:lpstr>
      <vt:lpstr>Basic art Supply list</vt:lpstr>
      <vt:lpstr>Introduction to art</vt:lpstr>
      <vt:lpstr>Introduction to art</vt:lpstr>
      <vt:lpstr>What is a Zentangle?</vt:lpstr>
      <vt:lpstr>Zentangle</vt:lpstr>
      <vt:lpstr>PowerPoint Presentation</vt:lpstr>
      <vt:lpstr>String</vt:lpstr>
      <vt:lpstr>PowerPoint Presentation</vt:lpstr>
      <vt:lpstr>Tangle</vt:lpstr>
      <vt:lpstr>PowerPoint Presentation</vt:lpstr>
      <vt:lpstr>PowerPoint Presentation</vt:lpstr>
      <vt:lpstr>Zentangle patterns </vt:lpstr>
      <vt:lpstr>Zentangle patterns</vt:lpstr>
      <vt:lpstr>PowerPoint Presentation</vt:lpstr>
      <vt:lpstr>Samples of  zentangles</vt:lpstr>
      <vt:lpstr>PowerPoint Presentation</vt:lpstr>
      <vt:lpstr>Samples of Zentangle</vt:lpstr>
      <vt:lpstr>Samples of Zentangle</vt:lpstr>
      <vt:lpstr>PowerPoint Presentation</vt:lpstr>
      <vt:lpstr>Basic art tasks</vt:lpstr>
      <vt:lpstr>Tasks for Zentangle project</vt:lpstr>
      <vt:lpstr>Basic art videos </vt:lpstr>
      <vt:lpstr>Jewelry videos</vt:lpstr>
      <vt:lpstr>Jewelry introduction</vt:lpstr>
      <vt:lpstr>Jewelry introduction</vt:lpstr>
      <vt:lpstr>Jewelry task</vt:lpstr>
      <vt:lpstr>Jewelry zoom links</vt:lpstr>
      <vt:lpstr>Basic art Zoom links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CTE Fine Art Program</dc:title>
  <dc:creator>Teresa Brooks</dc:creator>
  <cp:lastModifiedBy>Teresa Brooks</cp:lastModifiedBy>
  <cp:revision>97</cp:revision>
  <cp:lastPrinted>2020-08-27T22:32:41Z</cp:lastPrinted>
  <dcterms:created xsi:type="dcterms:W3CDTF">2020-08-14T21:02:51Z</dcterms:created>
  <dcterms:modified xsi:type="dcterms:W3CDTF">2020-09-05T20:39:46Z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0x0101008BA4AD901C390A49AE9E9CD6D3200EE5</vt:lpwstr>
  </property>
</Properties>
</file>